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4"/>
  </p:notesMasterIdLst>
  <p:sldIdLst>
    <p:sldId id="256" r:id="rId2"/>
    <p:sldId id="273" r:id="rId3"/>
    <p:sldId id="257" r:id="rId4"/>
    <p:sldId id="258" r:id="rId5"/>
    <p:sldId id="259" r:id="rId6"/>
    <p:sldId id="260" r:id="rId7"/>
    <p:sldId id="271" r:id="rId8"/>
    <p:sldId id="272" r:id="rId9"/>
    <p:sldId id="267" r:id="rId10"/>
    <p:sldId id="268" r:id="rId11"/>
    <p:sldId id="269" r:id="rId12"/>
    <p:sldId id="270" r:id="rId13"/>
  </p:sldIdLst>
  <p:sldSz cx="9144000" cy="5143500" type="screen16x9"/>
  <p:notesSz cx="6858000" cy="9144000"/>
  <p:embeddedFontLst>
    <p:embeddedFont>
      <p:font typeface="Calibri" panose="020F0502020204030204" pitchFamily="34" charset="0"/>
      <p:regular r:id="rId15"/>
      <p:bold r:id="rId16"/>
      <p:italic r:id="rId17"/>
      <p:boldItalic r:id="rId18"/>
    </p:embeddedFont>
    <p:embeddedFont>
      <p:font typeface="PT Sans Narrow" panose="020B0506020203020204" pitchFamily="34" charset="0"/>
      <p:regular r:id="rId19"/>
      <p:bold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0" d="100"/>
          <a:sy n="100" d="100"/>
        </p:scale>
        <p:origin x="946" y="13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24c3c84532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124c3c84532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what is our ultimate call for LGUs in the horizon?</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 sz="1400">
                <a:solidFill>
                  <a:schemeClr val="dk1"/>
                </a:solidFill>
              </a:rPr>
              <a:t>No matter what the issue, we can capsulize our local governance goals into three main thematic areas: PEOPLE, PRODUCTS, and PROCESSES.</a:t>
            </a:r>
            <a:endParaRPr sz="1400">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a:p>
            <a:pPr marL="0" lvl="0" indent="0" algn="l" rtl="0">
              <a:spcBef>
                <a:spcPts val="0"/>
              </a:spcBef>
              <a:spcAft>
                <a:spcPts val="0"/>
              </a:spcAft>
              <a:buNone/>
            </a:pPr>
            <a:r>
              <a:rPr lang="en" sz="1400">
                <a:solidFill>
                  <a:schemeClr val="dk1"/>
                </a:solidFill>
              </a:rPr>
              <a:t>We adapt and apply this framework to our specific contexts and challenges, allowing us to draw solutions to local problems and become excellent performers in local governance.</a:t>
            </a:r>
            <a:r>
              <a:rPr lang="en"/>
              <a:t> </a:t>
            </a:r>
            <a:endParaRPr/>
          </a:p>
          <a:p>
            <a:pPr marL="0" lvl="0" indent="0" algn="l" rtl="0">
              <a:spcBef>
                <a:spcPts val="0"/>
              </a:spcBef>
              <a:spcAft>
                <a:spcPts val="0"/>
              </a:spcAft>
              <a:buNone/>
            </a:pPr>
            <a:endParaRPr/>
          </a:p>
          <a:p>
            <a:pPr marL="0" lvl="0" indent="0" algn="l" rtl="0">
              <a:spcBef>
                <a:spcPts val="0"/>
              </a:spcBef>
              <a:spcAft>
                <a:spcPts val="0"/>
              </a:spcAft>
              <a:buNone/>
            </a:pPr>
            <a:r>
              <a:rPr lang="en"/>
              <a:t>I call these the 3 Ps – people, products, and processes.</a:t>
            </a:r>
            <a:endParaRPr/>
          </a:p>
          <a:p>
            <a:pPr marL="0" lvl="0" indent="0" algn="l" rtl="0">
              <a:spcBef>
                <a:spcPts val="0"/>
              </a:spcBef>
              <a:spcAft>
                <a:spcPts val="0"/>
              </a:spcAft>
              <a:buNone/>
            </a:pPr>
            <a:endParaRPr/>
          </a:p>
          <a:p>
            <a:pPr marL="0" lvl="0" indent="0" algn="l" rtl="0">
              <a:spcBef>
                <a:spcPts val="0"/>
              </a:spcBef>
              <a:spcAft>
                <a:spcPts val="0"/>
              </a:spcAft>
              <a:buNone/>
            </a:pPr>
            <a:r>
              <a:rPr lang="en"/>
              <a:t>First, people. Invest in your human capital. Involve your people in decision-making.</a:t>
            </a:r>
            <a:endParaRPr/>
          </a:p>
          <a:p>
            <a:pPr marL="0" lvl="0" indent="0" algn="l" rtl="0">
              <a:spcBef>
                <a:spcPts val="0"/>
              </a:spcBef>
              <a:spcAft>
                <a:spcPts val="0"/>
              </a:spcAft>
              <a:buNone/>
            </a:pPr>
            <a:r>
              <a:rPr lang="en"/>
              <a:t>Second, products. Build on what your locality can produce. Support emerging industrial and business trends. Strive for economic growth and independence.</a:t>
            </a:r>
            <a:endParaRPr/>
          </a:p>
          <a:p>
            <a:pPr marL="0" lvl="0" indent="0" algn="l" rtl="0">
              <a:spcBef>
                <a:spcPts val="0"/>
              </a:spcBef>
              <a:spcAft>
                <a:spcPts val="0"/>
              </a:spcAft>
              <a:buNone/>
            </a:pPr>
            <a:r>
              <a:rPr lang="en"/>
              <a:t>Finally, processes. Institutionalize good governance practices. Strengthen key partnerships and forge new alliances.</a:t>
            </a:r>
            <a:endParaRPr/>
          </a:p>
          <a:p>
            <a:pPr marL="0" lvl="0" indent="0" algn="l" rtl="0">
              <a:spcBef>
                <a:spcPts val="0"/>
              </a:spcBef>
              <a:spcAft>
                <a:spcPts val="0"/>
              </a:spcAft>
              <a:buNone/>
            </a:pPr>
            <a:endParaRPr/>
          </a:p>
          <a:p>
            <a:pPr marL="0" lvl="0" indent="0" algn="l" rtl="0">
              <a:spcBef>
                <a:spcPts val="0"/>
              </a:spcBef>
              <a:spcAft>
                <a:spcPts val="0"/>
              </a:spcAft>
              <a:buNone/>
            </a:pPr>
            <a:r>
              <a:rPr lang="en"/>
              <a:t>Again, no one makes a difference by being like everyone else. In our diversity, we find strength. From these challenges we will rise.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24d3f5f16b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124d3f5f16b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Finally, let me share with you this final word from Secretary Eduardo M. Ano: “Being a public servant can be overwhelming. Multi-dimensional issues beset local communities, and urgent needs warrant attention and action simultaneously. Days will be filled with situations that will require you to adapt and will test your resolve. Stay focused and be steadfast with the priorities you have for your community.”</a:t>
            </a:r>
            <a:endParaRPr/>
          </a:p>
          <a:p>
            <a:pPr marL="0" lvl="0" indent="0" algn="l" rtl="0">
              <a:spcBef>
                <a:spcPts val="0"/>
              </a:spcBef>
              <a:spcAft>
                <a:spcPts val="0"/>
              </a:spcAft>
              <a:buNone/>
            </a:pPr>
            <a:endParaRPr/>
          </a:p>
          <a:p>
            <a:pPr marL="0" lvl="0" indent="0" algn="l" rtl="0">
              <a:spcBef>
                <a:spcPts val="0"/>
              </a:spcBef>
              <a:spcAft>
                <a:spcPts val="0"/>
              </a:spcAft>
              <a:buNone/>
            </a:pPr>
            <a:r>
              <a:rPr lang="en"/>
              <a:t>On behalf of the DILG and Secretary Ano, we look forward to building a better future with you and your respective local government units.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124d3f5f16b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124d3f5f16b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24c3c84532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24c3c84532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 government is made functional by interconnectedness. Our institutions thrive when they work together, complementing and supplementing each other. Traditionally, we see the role of the national government as one which provides command and supervision over our LGUs. But we can reimagine this function – certainly by drawing from the lessons of the COVID-19 pandemic.</a:t>
            </a:r>
            <a:endParaRPr/>
          </a:p>
          <a:p>
            <a:pPr marL="0" lvl="0" indent="0" algn="l" rtl="0">
              <a:spcBef>
                <a:spcPts val="0"/>
              </a:spcBef>
              <a:spcAft>
                <a:spcPts val="0"/>
              </a:spcAft>
              <a:buNone/>
            </a:pPr>
            <a:endParaRPr/>
          </a:p>
          <a:p>
            <a:pPr marL="0" lvl="0" indent="0" algn="l" rtl="0">
              <a:lnSpc>
                <a:spcPct val="115000"/>
              </a:lnSpc>
              <a:spcBef>
                <a:spcPts val="0"/>
              </a:spcBef>
              <a:spcAft>
                <a:spcPts val="0"/>
              </a:spcAft>
              <a:buNone/>
            </a:pPr>
            <a:r>
              <a:rPr lang="en" sz="1400">
                <a:solidFill>
                  <a:schemeClr val="dk1"/>
                </a:solidFill>
              </a:rPr>
              <a:t>1.From assisting the national government, LGUs stepped up and took the lead in service delivery and ensuring the welfare of their constituents. Because of the urgent nature of the pandemic and the swift response it demands, our LGUs provided coordinated action at the local level starting on day 1.</a:t>
            </a:r>
            <a:endParaRPr sz="14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4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400">
                <a:solidFill>
                  <a:schemeClr val="dk1"/>
                </a:solidFill>
              </a:rPr>
              <a:t>2.The pandemic also caused us to take into greater consideration the inputs of our local government units, especially as regards COVID-19 community quarantine protocols. We successfully maintained the balance of having a unified approach AND giving our local leaders enough flexibility to make decisions based on data and context-based needs and realities.</a:t>
            </a:r>
            <a:endParaRPr sz="1400">
              <a:solidFill>
                <a:schemeClr val="dk1"/>
              </a:solidFill>
            </a:endParaRPr>
          </a:p>
          <a:p>
            <a:pPr marL="0" lvl="0" indent="0" algn="l" rtl="0">
              <a:lnSpc>
                <a:spcPct val="115000"/>
              </a:lnSpc>
              <a:spcBef>
                <a:spcPts val="0"/>
              </a:spcBef>
              <a:spcAft>
                <a:spcPts val="0"/>
              </a:spcAft>
              <a:buNone/>
            </a:pPr>
            <a:r>
              <a:rPr lang="en" sz="1400">
                <a:solidFill>
                  <a:schemeClr val="dk1"/>
                </a:solidFill>
              </a:rPr>
              <a:t>3.Finally, the pandemic brought to the fore the need for additional resources of many LGUs, and this also led to other LGUs picking up the mantle and providing them assistance. We have seen inter-LGU cooperation like never before. Some LGUs help in their neighbor’s vaccination drives, others coordinate regarding their respective contact tracing initiatives.</a:t>
            </a:r>
            <a:endParaRPr sz="14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4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400">
                <a:solidFill>
                  <a:schemeClr val="dk1"/>
                </a:solidFill>
              </a:rPr>
              <a:t>These are important, positive developments on the role of local government units, which we should capitalize on and continue to improve, so as to ensure a responsive and efficient LG sector.</a:t>
            </a:r>
            <a:endParaRPr sz="1400">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330261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24c3c84532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24c3c84532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 government is made functional by interconnectedness. Our institutions thrive when they work together, complementing and supplementing each other. Traditionally, we see the role of the national government as one which provides command and supervision over our LGUs. But we can reimagine this function – certainly by drawing from the lessons of the COVID-19 pandemic.</a:t>
            </a:r>
            <a:endParaRPr/>
          </a:p>
          <a:p>
            <a:pPr marL="0" lvl="0" indent="0" algn="l" rtl="0">
              <a:spcBef>
                <a:spcPts val="0"/>
              </a:spcBef>
              <a:spcAft>
                <a:spcPts val="0"/>
              </a:spcAft>
              <a:buNone/>
            </a:pPr>
            <a:endParaRPr/>
          </a:p>
          <a:p>
            <a:pPr marL="0" lvl="0" indent="0" algn="l" rtl="0">
              <a:lnSpc>
                <a:spcPct val="115000"/>
              </a:lnSpc>
              <a:spcBef>
                <a:spcPts val="0"/>
              </a:spcBef>
              <a:spcAft>
                <a:spcPts val="0"/>
              </a:spcAft>
              <a:buNone/>
            </a:pPr>
            <a:r>
              <a:rPr lang="en" sz="1400">
                <a:solidFill>
                  <a:schemeClr val="dk1"/>
                </a:solidFill>
              </a:rPr>
              <a:t>1.From assisting the national government, LGUs stepped up and took the lead in service delivery and ensuring the welfare of their constituents. Because of the urgent nature of the pandemic and the swift response it demands, our LGUs provided coordinated action at the local level starting on day 1.</a:t>
            </a:r>
            <a:endParaRPr sz="14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4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400">
                <a:solidFill>
                  <a:schemeClr val="dk1"/>
                </a:solidFill>
              </a:rPr>
              <a:t>2.The pandemic also caused us to take into greater consideration the inputs of our local government units, especially as regards COVID-19 community quarantine protocols. We successfully maintained the balance of having a unified approach AND giving our local leaders enough flexibility to make decisions based on data and context-based needs and realities.</a:t>
            </a:r>
            <a:endParaRPr sz="1400">
              <a:solidFill>
                <a:schemeClr val="dk1"/>
              </a:solidFill>
            </a:endParaRPr>
          </a:p>
          <a:p>
            <a:pPr marL="0" lvl="0" indent="0" algn="l" rtl="0">
              <a:lnSpc>
                <a:spcPct val="115000"/>
              </a:lnSpc>
              <a:spcBef>
                <a:spcPts val="0"/>
              </a:spcBef>
              <a:spcAft>
                <a:spcPts val="0"/>
              </a:spcAft>
              <a:buNone/>
            </a:pPr>
            <a:r>
              <a:rPr lang="en" sz="1400">
                <a:solidFill>
                  <a:schemeClr val="dk1"/>
                </a:solidFill>
              </a:rPr>
              <a:t>3.Finally, the pandemic brought to the fore the need for additional resources of many LGUs, and this also led to other LGUs picking up the mantle and providing them assistance. We have seen inter-LGU cooperation like never before. Some LGUs help in their neighbor’s vaccination drives, others coordinate regarding their respective contact tracing initiatives.</a:t>
            </a:r>
            <a:endParaRPr sz="14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4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400">
                <a:solidFill>
                  <a:schemeClr val="dk1"/>
                </a:solidFill>
              </a:rPr>
              <a:t>These are important, positive developments on the role of local government units, which we should capitalize on and continue to improve, so as to ensure a responsive and efficient LG sector.</a:t>
            </a:r>
            <a:endParaRPr sz="14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24d3f5f16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124d3f5f16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It is in this respect that I want to share with you the inspiring lesson of PT Barnum, as shown in the movie The Greatest Showman. </a:t>
            </a:r>
            <a:r>
              <a:rPr lang="en" sz="1400">
                <a:solidFill>
                  <a:schemeClr val="dk1"/>
                </a:solidFill>
              </a:rPr>
              <a:t>Whether it is himself or his acts of talent, P.T. Barnum shows the possibilities of becoming whoever you want to be. As human beings, we are meant to look out for one another and work together, not always alone. As he said, “No one ever made a difference by being like everyone else.” Indeed, the diversity of our backgrounds as well as that of our LGUs only add color and life to our journey that is local governance. Still, this only has to lead us to cooperation.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24d3f5f16b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124d3f5f16b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300">
                <a:solidFill>
                  <a:schemeClr val="dk1"/>
                </a:solidFill>
              </a:rPr>
              <a:t>Basic obligations under the LG Code are:</a:t>
            </a:r>
            <a:endParaRPr sz="1300">
              <a:solidFill>
                <a:schemeClr val="dk1"/>
              </a:solidFill>
            </a:endParaRPr>
          </a:p>
          <a:p>
            <a:pPr marL="457200" lvl="0" indent="-311150" algn="l" rtl="0">
              <a:spcBef>
                <a:spcPts val="0"/>
              </a:spcBef>
              <a:spcAft>
                <a:spcPts val="0"/>
              </a:spcAft>
              <a:buClr>
                <a:schemeClr val="dk1"/>
              </a:buClr>
              <a:buSzPts val="1300"/>
              <a:buAutoNum type="arabicPeriod"/>
            </a:pPr>
            <a:r>
              <a:rPr lang="en" sz="1300">
                <a:solidFill>
                  <a:schemeClr val="dk1"/>
                </a:solidFill>
              </a:rPr>
              <a:t>Exercise general supervision and control over all programs, projects, services, and activities of the city government </a:t>
            </a:r>
            <a:endParaRPr sz="1300">
              <a:solidFill>
                <a:schemeClr val="dk1"/>
              </a:solidFill>
            </a:endParaRPr>
          </a:p>
          <a:p>
            <a:pPr marL="457200" lvl="0" indent="-311150" algn="l" rtl="0">
              <a:spcBef>
                <a:spcPts val="0"/>
              </a:spcBef>
              <a:spcAft>
                <a:spcPts val="0"/>
              </a:spcAft>
              <a:buClr>
                <a:schemeClr val="dk1"/>
              </a:buClr>
              <a:buSzPts val="1300"/>
              <a:buAutoNum type="arabicPeriod"/>
            </a:pPr>
            <a:r>
              <a:rPr lang="en" sz="1300">
                <a:solidFill>
                  <a:schemeClr val="dk1"/>
                </a:solidFill>
              </a:rPr>
              <a:t>Enforce all laws and ordinances relative to the governance of the city and implement programs and activities in the exercise of corporate powers</a:t>
            </a:r>
            <a:endParaRPr sz="1300">
              <a:solidFill>
                <a:schemeClr val="dk1"/>
              </a:solidFill>
            </a:endParaRPr>
          </a:p>
          <a:p>
            <a:pPr marL="457200" lvl="0" indent="-311150" algn="l" rtl="0">
              <a:spcBef>
                <a:spcPts val="0"/>
              </a:spcBef>
              <a:spcAft>
                <a:spcPts val="0"/>
              </a:spcAft>
              <a:buClr>
                <a:schemeClr val="dk1"/>
              </a:buClr>
              <a:buSzPts val="1300"/>
              <a:buAutoNum type="arabicPeriod"/>
            </a:pPr>
            <a:r>
              <a:rPr lang="en" sz="1300">
                <a:solidFill>
                  <a:schemeClr val="dk1"/>
                </a:solidFill>
              </a:rPr>
              <a:t>Generate resources and revenues and apply the same to the implementation of development plans, programs, and priorities</a:t>
            </a:r>
            <a:endParaRPr sz="1300">
              <a:solidFill>
                <a:schemeClr val="dk1"/>
              </a:solidFill>
            </a:endParaRPr>
          </a:p>
          <a:p>
            <a:pPr marL="457200" lvl="0" indent="-311150" algn="l" rtl="0">
              <a:spcBef>
                <a:spcPts val="0"/>
              </a:spcBef>
              <a:spcAft>
                <a:spcPts val="0"/>
              </a:spcAft>
              <a:buClr>
                <a:schemeClr val="dk1"/>
              </a:buClr>
              <a:buSzPts val="1300"/>
              <a:buAutoNum type="arabicPeriod"/>
            </a:pPr>
            <a:r>
              <a:rPr lang="en" sz="1300">
                <a:solidFill>
                  <a:schemeClr val="dk1"/>
                </a:solidFill>
              </a:rPr>
              <a:t>Ensure the delivery of basic services and the provision of adequate facilities to constituents.</a:t>
            </a:r>
            <a:endParaRPr sz="13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24d3f5f16b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124d3f5f16b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But these basic functions should also be seen in light of the LGU’s functions and relations with respect to each other.</a:t>
            </a:r>
            <a:endParaRPr lang="en-PH"/>
          </a:p>
          <a:p>
            <a:pPr marL="0" lvl="0" indent="0" algn="l" rtl="0">
              <a:spcBef>
                <a:spcPts val="0"/>
              </a:spcBef>
              <a:spcAft>
                <a:spcPts val="0"/>
              </a:spcAft>
              <a:buNone/>
            </a:pPr>
            <a:endParaRPr lang="en-PH"/>
          </a:p>
          <a:p>
            <a:pPr marL="0" lvl="0" indent="0" algn="l" rtl="0">
              <a:spcBef>
                <a:spcPts val="0"/>
              </a:spcBef>
              <a:spcAft>
                <a:spcPts val="0"/>
              </a:spcAft>
              <a:buNone/>
            </a:pPr>
            <a:r>
              <a:rPr lang="en-PH"/>
              <a:t>P</a:t>
            </a:r>
            <a:r>
              <a:rPr lang="en"/>
              <a:t>rovincial governments, for example, are mandated to empower and supervise component cities and municipalities. </a:t>
            </a:r>
            <a:r>
              <a:rPr lang="en-PH"/>
              <a:t>The province, composed of cluster of municipalities, or municipalities and component cities, and as a political and corporate unit of government, serves as dynamic mechanism for developmental processes and effective governance of local government units within its territorial jurisdiction.</a:t>
            </a:r>
          </a:p>
          <a:p>
            <a:pPr marL="0" lvl="0" indent="0" algn="l" rtl="0">
              <a:spcBef>
                <a:spcPts val="0"/>
              </a:spcBef>
              <a:spcAft>
                <a:spcPts val="0"/>
              </a:spcAft>
              <a:buNone/>
            </a:pPr>
            <a:endParaRPr lang="en-PH"/>
          </a:p>
          <a:p>
            <a:pPr marL="0" lvl="0" indent="0" algn="l" rtl="0">
              <a:spcBef>
                <a:spcPts val="0"/>
              </a:spcBef>
              <a:spcAft>
                <a:spcPts val="0"/>
              </a:spcAft>
              <a:buNone/>
            </a:pPr>
            <a:r>
              <a:rPr lang="en-PH"/>
              <a:t>Cities</a:t>
            </a:r>
            <a:r>
              <a:rPr lang="en"/>
              <a:t> and municipalities, on the other hand, fulfill the primary responsibilities of enforcing laws and ordinances, implementing local programs, and providing basic service delivery.</a:t>
            </a:r>
            <a:r>
              <a:rPr lang="en-PH"/>
              <a:t> The city and municipality, consisting of a group of barangays, serves primarily as a general purpose government for the coordination and delivery of basic, regular and direct services and effective governance of the inhabitants within its territorial jurisdiction.</a:t>
            </a:r>
          </a:p>
          <a:p>
            <a:pPr marL="0" lvl="0" indent="0" algn="l" rtl="0">
              <a:spcBef>
                <a:spcPts val="0"/>
              </a:spcBef>
              <a:spcAft>
                <a:spcPts val="0"/>
              </a:spcAft>
              <a:buNone/>
            </a:pPr>
            <a:endParaRPr lang="en-PH"/>
          </a:p>
          <a:p>
            <a:pPr marL="0" lvl="0" indent="0" algn="l" rtl="0">
              <a:spcBef>
                <a:spcPts val="0"/>
              </a:spcBef>
              <a:spcAft>
                <a:spcPts val="0"/>
              </a:spcAft>
              <a:buNone/>
            </a:pPr>
            <a:r>
              <a:rPr lang="en-PH"/>
              <a:t>Finally</a:t>
            </a:r>
            <a:r>
              <a:rPr lang="en"/>
              <a:t>, they do this with the help of the barangay, which act as first responders to the needs of the community.</a:t>
            </a:r>
            <a:r>
              <a:rPr lang="en-PH"/>
              <a:t> As the basic political unit, the barangay serves as the primary planning and implementing unit of government policies, plans, programs, projects, and activities in the community, and as a forum wherein the collective views of the people may be expressed, crystallized and considered, and where disputes may be amicably settled.</a:t>
            </a: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24d3f5f16b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124d3f5f16b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But these basic functions should also be seen in light of the LGU’s functions and relations with respect to each other.</a:t>
            </a:r>
            <a:endParaRPr lang="en-PH"/>
          </a:p>
          <a:p>
            <a:pPr marL="0" lvl="0" indent="0" algn="l" rtl="0">
              <a:spcBef>
                <a:spcPts val="0"/>
              </a:spcBef>
              <a:spcAft>
                <a:spcPts val="0"/>
              </a:spcAft>
              <a:buNone/>
            </a:pPr>
            <a:endParaRPr lang="en-PH"/>
          </a:p>
          <a:p>
            <a:pPr marL="0" lvl="0" indent="0" algn="l" rtl="0">
              <a:spcBef>
                <a:spcPts val="0"/>
              </a:spcBef>
              <a:spcAft>
                <a:spcPts val="0"/>
              </a:spcAft>
              <a:buNone/>
            </a:pPr>
            <a:r>
              <a:rPr lang="en-PH"/>
              <a:t>P</a:t>
            </a:r>
            <a:r>
              <a:rPr lang="en"/>
              <a:t>rovincial governments, for example, are mandated to empower and supervise component cities and municipalities. </a:t>
            </a:r>
            <a:r>
              <a:rPr lang="en-PH"/>
              <a:t>The province, composed of cluster of municipalities, or municipalities and component cities, and as a political and corporate unit of government, serves as dynamic mechanism for developmental processes and effective governance of local government units within its territorial jurisdiction.</a:t>
            </a:r>
          </a:p>
          <a:p>
            <a:pPr marL="0" lvl="0" indent="0" algn="l" rtl="0">
              <a:spcBef>
                <a:spcPts val="0"/>
              </a:spcBef>
              <a:spcAft>
                <a:spcPts val="0"/>
              </a:spcAft>
              <a:buNone/>
            </a:pPr>
            <a:endParaRPr lang="en-PH"/>
          </a:p>
          <a:p>
            <a:pPr marL="0" lvl="0" indent="0" algn="l" rtl="0">
              <a:spcBef>
                <a:spcPts val="0"/>
              </a:spcBef>
              <a:spcAft>
                <a:spcPts val="0"/>
              </a:spcAft>
              <a:buNone/>
            </a:pPr>
            <a:r>
              <a:rPr lang="en-PH"/>
              <a:t>Cities</a:t>
            </a:r>
            <a:r>
              <a:rPr lang="en"/>
              <a:t> and municipalities, on the other hand, fulfill the primary responsibilities of enforcing laws and ordinances, implementing local programs, and providing basic service delivery.</a:t>
            </a:r>
            <a:r>
              <a:rPr lang="en-PH"/>
              <a:t> The city and municipality, consisting of a group of barangays, serves primarily as a general purpose government for the coordination and delivery of basic, regular and direct services and effective governance of the inhabitants within its territorial jurisdiction.</a:t>
            </a:r>
          </a:p>
          <a:p>
            <a:pPr marL="0" lvl="0" indent="0" algn="l" rtl="0">
              <a:spcBef>
                <a:spcPts val="0"/>
              </a:spcBef>
              <a:spcAft>
                <a:spcPts val="0"/>
              </a:spcAft>
              <a:buNone/>
            </a:pPr>
            <a:endParaRPr lang="en-PH"/>
          </a:p>
          <a:p>
            <a:pPr marL="0" lvl="0" indent="0" algn="l" rtl="0">
              <a:spcBef>
                <a:spcPts val="0"/>
              </a:spcBef>
              <a:spcAft>
                <a:spcPts val="0"/>
              </a:spcAft>
              <a:buNone/>
            </a:pPr>
            <a:r>
              <a:rPr lang="en-PH"/>
              <a:t>Finally</a:t>
            </a:r>
            <a:r>
              <a:rPr lang="en"/>
              <a:t>, they do this with the help of the barangay, which act as first responders to the needs of the community.</a:t>
            </a:r>
            <a:r>
              <a:rPr lang="en-PH"/>
              <a:t> As the basic political unit, the barangay serves as the primary planning and implementing unit of government policies, plans, programs, projects, and activities in the community, and as a forum wherein the collective views of the people may be expressed, crystallized and considered, and where disputes may be amicably settled.</a:t>
            </a:r>
          </a:p>
          <a:p>
            <a:pPr marL="0" lvl="0" indent="0" algn="l" rtl="0">
              <a:spcBef>
                <a:spcPts val="0"/>
              </a:spcBef>
              <a:spcAft>
                <a:spcPts val="0"/>
              </a:spcAft>
              <a:buNone/>
            </a:pPr>
            <a:endParaRPr/>
          </a:p>
        </p:txBody>
      </p:sp>
    </p:spTree>
    <p:extLst>
      <p:ext uri="{BB962C8B-B14F-4D97-AF65-F5344CB8AC3E}">
        <p14:creationId xmlns:p14="http://schemas.microsoft.com/office/powerpoint/2010/main" val="1311187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24d3f5f16b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124d3f5f16b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But these basic functions should also be seen in light of the LGU’s functions and relations with respect to each other.</a:t>
            </a:r>
            <a:endParaRPr lang="en-PH"/>
          </a:p>
          <a:p>
            <a:pPr marL="0" lvl="0" indent="0" algn="l" rtl="0">
              <a:spcBef>
                <a:spcPts val="0"/>
              </a:spcBef>
              <a:spcAft>
                <a:spcPts val="0"/>
              </a:spcAft>
              <a:buNone/>
            </a:pPr>
            <a:endParaRPr lang="en-PH"/>
          </a:p>
          <a:p>
            <a:pPr marL="0" lvl="0" indent="0" algn="l" rtl="0">
              <a:spcBef>
                <a:spcPts val="0"/>
              </a:spcBef>
              <a:spcAft>
                <a:spcPts val="0"/>
              </a:spcAft>
              <a:buNone/>
            </a:pPr>
            <a:r>
              <a:rPr lang="en-PH"/>
              <a:t>P</a:t>
            </a:r>
            <a:r>
              <a:rPr lang="en"/>
              <a:t>rovincial governments, for example, are mandated to empower and supervise component cities and municipalities. </a:t>
            </a:r>
            <a:r>
              <a:rPr lang="en-PH"/>
              <a:t>The province, composed of cluster of municipalities, or municipalities and component cities, and as a political and corporate unit of government, serves as dynamic mechanism for developmental processes and effective governance of local government units within its territorial jurisdiction.</a:t>
            </a:r>
          </a:p>
          <a:p>
            <a:pPr marL="0" lvl="0" indent="0" algn="l" rtl="0">
              <a:spcBef>
                <a:spcPts val="0"/>
              </a:spcBef>
              <a:spcAft>
                <a:spcPts val="0"/>
              </a:spcAft>
              <a:buNone/>
            </a:pPr>
            <a:endParaRPr lang="en-PH"/>
          </a:p>
          <a:p>
            <a:pPr marL="0" lvl="0" indent="0" algn="l" rtl="0">
              <a:spcBef>
                <a:spcPts val="0"/>
              </a:spcBef>
              <a:spcAft>
                <a:spcPts val="0"/>
              </a:spcAft>
              <a:buNone/>
            </a:pPr>
            <a:r>
              <a:rPr lang="en-PH"/>
              <a:t>Cities</a:t>
            </a:r>
            <a:r>
              <a:rPr lang="en"/>
              <a:t> and municipalities, on the other hand, fulfill the primary responsibilities of enforcing laws and ordinances, implementing local programs, and providing basic service delivery.</a:t>
            </a:r>
            <a:r>
              <a:rPr lang="en-PH"/>
              <a:t> The city and municipality, consisting of a group of barangays, serves primarily as a general purpose government for the coordination and delivery of basic, regular and direct services and effective governance of the inhabitants within its territorial jurisdiction.</a:t>
            </a:r>
          </a:p>
          <a:p>
            <a:pPr marL="0" lvl="0" indent="0" algn="l" rtl="0">
              <a:spcBef>
                <a:spcPts val="0"/>
              </a:spcBef>
              <a:spcAft>
                <a:spcPts val="0"/>
              </a:spcAft>
              <a:buNone/>
            </a:pPr>
            <a:endParaRPr lang="en-PH"/>
          </a:p>
          <a:p>
            <a:pPr marL="0" lvl="0" indent="0" algn="l" rtl="0">
              <a:spcBef>
                <a:spcPts val="0"/>
              </a:spcBef>
              <a:spcAft>
                <a:spcPts val="0"/>
              </a:spcAft>
              <a:buNone/>
            </a:pPr>
            <a:r>
              <a:rPr lang="en-PH"/>
              <a:t>Finally</a:t>
            </a:r>
            <a:r>
              <a:rPr lang="en"/>
              <a:t>, they do this with the help of the barangay, which act as first responders to the needs of the community.</a:t>
            </a:r>
            <a:r>
              <a:rPr lang="en-PH"/>
              <a:t> As the basic political unit, the barangay serves as the primary planning and implementing unit of government policies, plans, programs, projects, and activities in the community, and as a forum wherein the collective views of the people may be expressed, crystallized and considered, and where disputes may be amicably settled.</a:t>
            </a:r>
          </a:p>
          <a:p>
            <a:pPr marL="0" lvl="0" indent="0" algn="l" rtl="0">
              <a:spcBef>
                <a:spcPts val="0"/>
              </a:spcBef>
              <a:spcAft>
                <a:spcPts val="0"/>
              </a:spcAft>
              <a:buNone/>
            </a:pPr>
            <a:endParaRPr/>
          </a:p>
        </p:txBody>
      </p:sp>
    </p:spTree>
    <p:extLst>
      <p:ext uri="{BB962C8B-B14F-4D97-AF65-F5344CB8AC3E}">
        <p14:creationId xmlns:p14="http://schemas.microsoft.com/office/powerpoint/2010/main" val="4209509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24c3c84532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24c3c84532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solidFill>
                  <a:schemeClr val="dk1"/>
                </a:solidFill>
              </a:rPr>
              <a:t>Local governance today entails maneuvering through a hodgepodge of overlapping issues and concerns which affect your constituents.</a:t>
            </a:r>
            <a:endParaRPr sz="1400">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a:p>
            <a:pPr marL="0" lvl="0" indent="0" algn="l" rtl="0">
              <a:spcBef>
                <a:spcPts val="0"/>
              </a:spcBef>
              <a:spcAft>
                <a:spcPts val="0"/>
              </a:spcAft>
              <a:buClr>
                <a:schemeClr val="dk1"/>
              </a:buClr>
              <a:buSzPts val="1100"/>
              <a:buFont typeface="Arial"/>
              <a:buNone/>
            </a:pPr>
            <a:r>
              <a:rPr lang="en" sz="1400">
                <a:solidFill>
                  <a:schemeClr val="dk1"/>
                </a:solidFill>
              </a:rPr>
              <a:t>Thus, EXCELLENCE in local governance is not just scoring high in performance metrics, but in having a holistic brand of leadership that responds to your constituents’ needs and welfare.</a:t>
            </a:r>
            <a:endParaRPr sz="1400">
              <a:solidFill>
                <a:schemeClr val="dk1"/>
              </a:solidFill>
            </a:endParaRPr>
          </a:p>
          <a:p>
            <a:pPr marL="0" lvl="0" indent="0" algn="l" rtl="0">
              <a:spcBef>
                <a:spcPts val="0"/>
              </a:spcBef>
              <a:spcAft>
                <a:spcPts val="0"/>
              </a:spcAft>
              <a:buNone/>
            </a:pPr>
            <a:endParaRPr/>
          </a:p>
          <a:p>
            <a:pPr marL="0" lvl="0" indent="0" algn="l" rtl="0">
              <a:spcBef>
                <a:spcPts val="0"/>
              </a:spcBef>
              <a:spcAft>
                <a:spcPts val="0"/>
              </a:spcAft>
              <a:buNone/>
            </a:pPr>
            <a:r>
              <a:rPr lang="en"/>
              <a:t>You can be sure to encounter issues related to development, environment, human rights, peace and order, gender and development, health, and even international conflicts which have domestic implications. Expect yourselves to step up – just as your constituents will.</a:t>
            </a:r>
            <a:endParaRPr/>
          </a:p>
          <a:p>
            <a:pPr marL="0" lvl="0" indent="0" algn="l" rtl="0">
              <a:spcBef>
                <a:spcPts val="0"/>
              </a:spcBef>
              <a:spcAft>
                <a:spcPts val="0"/>
              </a:spcAft>
              <a:buNone/>
            </a:pPr>
            <a:endParaRPr/>
          </a:p>
          <a:p>
            <a:pPr marL="0" lvl="0" indent="0" algn="l" rtl="0">
              <a:spcBef>
                <a:spcPts val="0"/>
              </a:spcBef>
              <a:spcAft>
                <a:spcPts val="0"/>
              </a:spcAft>
              <a:buNone/>
            </a:pPr>
            <a:r>
              <a:rPr lang="en"/>
              <a:t>We do have various audits and metrics wherein you can perform and do well – such as the SGLG, the POC Audit, the Environmental Compliance Audit, the Anti Drug Abuse Council Audit, et cetera. But let me remind you, future LGU leaders, that the essence of these metrics are to measure how you deliver in terms of these local issues and concerns.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11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9DAF8"/>
        </a:solid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519150"/>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800" b="1" dirty="0"/>
              <a:t>Incentivizing Good Governance and Financial Administration</a:t>
            </a:r>
            <a:endParaRPr sz="4800" b="1" dirty="0"/>
          </a:p>
        </p:txBody>
      </p:sp>
      <p:sp>
        <p:nvSpPr>
          <p:cNvPr id="55" name="Google Shape;55;p13"/>
          <p:cNvSpPr txBox="1">
            <a:spLocks noGrp="1"/>
          </p:cNvSpPr>
          <p:nvPr>
            <p:ph type="subTitle" idx="1"/>
          </p:nvPr>
        </p:nvSpPr>
        <p:spPr>
          <a:xfrm>
            <a:off x="311700" y="3040325"/>
            <a:ext cx="8520600" cy="1700100"/>
          </a:xfrm>
          <a:prstGeom prst="rect">
            <a:avLst/>
          </a:prstGeom>
        </p:spPr>
        <p:txBody>
          <a:bodyPr spcFirstLastPara="1" wrap="square" lIns="91425" tIns="91425" rIns="91425" bIns="91425" anchor="t" anchorCtr="0">
            <a:normAutofit fontScale="92500" lnSpcReduction="20000"/>
          </a:bodyPr>
          <a:lstStyle/>
          <a:p>
            <a:pPr marL="0" lvl="0" indent="0" algn="ctr" rtl="0">
              <a:lnSpc>
                <a:spcPct val="115000"/>
              </a:lnSpc>
              <a:spcBef>
                <a:spcPts val="0"/>
              </a:spcBef>
              <a:spcAft>
                <a:spcPts val="0"/>
              </a:spcAft>
              <a:buSzPct val="43749"/>
              <a:buNone/>
            </a:pPr>
            <a:r>
              <a:rPr lang="en-PH" sz="1760">
                <a:solidFill>
                  <a:schemeClr val="dk1"/>
                </a:solidFill>
              </a:rPr>
              <a:t>May 26, 2022</a:t>
            </a:r>
            <a:endParaRPr sz="1760" dirty="0">
              <a:solidFill>
                <a:schemeClr val="dk1"/>
              </a:solidFill>
            </a:endParaRPr>
          </a:p>
          <a:p>
            <a:pPr marL="0" lvl="0" indent="0" algn="ctr" rtl="0">
              <a:lnSpc>
                <a:spcPct val="115000"/>
              </a:lnSpc>
              <a:spcBef>
                <a:spcPts val="0"/>
              </a:spcBef>
              <a:spcAft>
                <a:spcPts val="0"/>
              </a:spcAft>
              <a:buSzPct val="43749"/>
              <a:buNone/>
            </a:pPr>
            <a:endParaRPr sz="1760" dirty="0">
              <a:solidFill>
                <a:schemeClr val="dk1"/>
              </a:solidFill>
            </a:endParaRPr>
          </a:p>
          <a:p>
            <a:pPr marL="0" lvl="0" indent="0" algn="ctr" rtl="0">
              <a:lnSpc>
                <a:spcPct val="115000"/>
              </a:lnSpc>
              <a:spcBef>
                <a:spcPts val="0"/>
              </a:spcBef>
              <a:spcAft>
                <a:spcPts val="0"/>
              </a:spcAft>
              <a:buSzPct val="43749"/>
              <a:buNone/>
            </a:pPr>
            <a:r>
              <a:rPr lang="en" sz="1760" b="1" dirty="0">
                <a:solidFill>
                  <a:schemeClr val="dk1"/>
                </a:solidFill>
              </a:rPr>
              <a:t>Atty. Odilon L. Pasaraba, CESO III</a:t>
            </a:r>
          </a:p>
          <a:p>
            <a:pPr marL="0" lvl="0" indent="0" algn="ctr" rtl="0">
              <a:lnSpc>
                <a:spcPct val="115000"/>
              </a:lnSpc>
              <a:spcBef>
                <a:spcPts val="0"/>
              </a:spcBef>
              <a:spcAft>
                <a:spcPts val="0"/>
              </a:spcAft>
              <a:buSzPct val="43749"/>
              <a:buNone/>
            </a:pPr>
            <a:r>
              <a:rPr lang="en-PH" sz="1760" dirty="0">
                <a:solidFill>
                  <a:schemeClr val="dk1"/>
                </a:solidFill>
              </a:rPr>
              <a:t>Director, Bureau of Local Government Supervision</a:t>
            </a:r>
            <a:endParaRPr sz="1760" dirty="0">
              <a:solidFill>
                <a:schemeClr val="dk1"/>
              </a:solidFill>
            </a:endParaRPr>
          </a:p>
          <a:p>
            <a:pPr marL="0" lvl="0" indent="0" algn="ctr" rtl="0">
              <a:lnSpc>
                <a:spcPct val="115000"/>
              </a:lnSpc>
              <a:spcBef>
                <a:spcPts val="0"/>
              </a:spcBef>
              <a:spcAft>
                <a:spcPts val="0"/>
              </a:spcAft>
              <a:buSzPct val="43749"/>
              <a:buNone/>
            </a:pPr>
            <a:r>
              <a:rPr lang="en" sz="1760" dirty="0">
                <a:solidFill>
                  <a:schemeClr val="dk1"/>
                </a:solidFill>
              </a:rPr>
              <a:t>OIC Assistant Secretary for Special Concerns - Local Government Sector</a:t>
            </a:r>
            <a:endParaRPr sz="1760" dirty="0">
              <a:solidFill>
                <a:schemeClr val="dk1"/>
              </a:solidFill>
            </a:endParaRPr>
          </a:p>
          <a:p>
            <a:pPr marL="0" lvl="0" indent="0" algn="ctr" rtl="0">
              <a:lnSpc>
                <a:spcPct val="115000"/>
              </a:lnSpc>
              <a:spcBef>
                <a:spcPts val="0"/>
              </a:spcBef>
              <a:spcAft>
                <a:spcPts val="0"/>
              </a:spcAft>
              <a:buSzPct val="43749"/>
              <a:buNone/>
            </a:pPr>
            <a:r>
              <a:rPr lang="en" sz="1760" dirty="0">
                <a:solidFill>
                  <a:schemeClr val="dk1"/>
                </a:solidFill>
              </a:rPr>
              <a:t>Department of the Interior and Local Government</a:t>
            </a:r>
            <a:endParaRPr sz="1760" dirty="0">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188"/>
        <p:cNvGrpSpPr/>
        <p:nvPr/>
      </p:nvGrpSpPr>
      <p:grpSpPr>
        <a:xfrm>
          <a:off x="0" y="0"/>
          <a:ext cx="0" cy="0"/>
          <a:chOff x="0" y="0"/>
          <a:chExt cx="0" cy="0"/>
        </a:xfrm>
      </p:grpSpPr>
      <p:sp>
        <p:nvSpPr>
          <p:cNvPr id="189" name="Google Shape;189;p25"/>
          <p:cNvSpPr txBox="1"/>
          <p:nvPr/>
        </p:nvSpPr>
        <p:spPr>
          <a:xfrm>
            <a:off x="348600" y="174325"/>
            <a:ext cx="84468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300" b="1"/>
              <a:t>SITUATING YOUR ROLE AS ASPIRING LOCAL LEADERS</a:t>
            </a:r>
            <a:endParaRPr sz="2300" b="1"/>
          </a:p>
        </p:txBody>
      </p:sp>
      <p:sp>
        <p:nvSpPr>
          <p:cNvPr id="190" name="Google Shape;190;p25"/>
          <p:cNvSpPr txBox="1"/>
          <p:nvPr/>
        </p:nvSpPr>
        <p:spPr>
          <a:xfrm>
            <a:off x="250200" y="711050"/>
            <a:ext cx="8446800" cy="1262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No matter what the issue, we can capsulize our local governance goals into three main thematic areas: PEOPLE, PRODUCTS, and PROCESSES.</a:t>
            </a:r>
            <a:endParaRPr/>
          </a:p>
          <a:p>
            <a:pPr marL="0" lvl="0" indent="0" algn="ctr" rtl="0">
              <a:spcBef>
                <a:spcPts val="0"/>
              </a:spcBef>
              <a:spcAft>
                <a:spcPts val="0"/>
              </a:spcAft>
              <a:buNone/>
            </a:pPr>
            <a:endParaRPr/>
          </a:p>
          <a:p>
            <a:pPr marL="0" lvl="0" indent="0" algn="ctr" rtl="0">
              <a:spcBef>
                <a:spcPts val="0"/>
              </a:spcBef>
              <a:spcAft>
                <a:spcPts val="0"/>
              </a:spcAft>
              <a:buNone/>
            </a:pPr>
            <a:r>
              <a:rPr lang="en" b="1" u="sng"/>
              <a:t>We adapt and apply this framework to our specific contexts and challenges, allowing us to draw solutions to local problems and become excellent performers in local governance.</a:t>
            </a:r>
            <a:endParaRPr b="1" u="sng"/>
          </a:p>
        </p:txBody>
      </p:sp>
      <p:sp>
        <p:nvSpPr>
          <p:cNvPr id="191" name="Google Shape;191;p25"/>
          <p:cNvSpPr/>
          <p:nvPr/>
        </p:nvSpPr>
        <p:spPr>
          <a:xfrm>
            <a:off x="1366625" y="2248700"/>
            <a:ext cx="1528200" cy="882000"/>
          </a:xfrm>
          <a:prstGeom prst="roundRect">
            <a:avLst>
              <a:gd name="adj" fmla="val 16667"/>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PEOPLE</a:t>
            </a:r>
            <a:endParaRPr b="1"/>
          </a:p>
        </p:txBody>
      </p:sp>
      <p:sp>
        <p:nvSpPr>
          <p:cNvPr id="192" name="Google Shape;192;p25"/>
          <p:cNvSpPr/>
          <p:nvPr/>
        </p:nvSpPr>
        <p:spPr>
          <a:xfrm>
            <a:off x="3709500" y="2248700"/>
            <a:ext cx="1528200" cy="882000"/>
          </a:xfrm>
          <a:prstGeom prst="roundRect">
            <a:avLst>
              <a:gd name="adj" fmla="val 16667"/>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PRODUCTS</a:t>
            </a:r>
            <a:endParaRPr b="1"/>
          </a:p>
        </p:txBody>
      </p:sp>
      <p:sp>
        <p:nvSpPr>
          <p:cNvPr id="193" name="Google Shape;193;p25"/>
          <p:cNvSpPr/>
          <p:nvPr/>
        </p:nvSpPr>
        <p:spPr>
          <a:xfrm>
            <a:off x="6052375" y="2248700"/>
            <a:ext cx="1528200" cy="882000"/>
          </a:xfrm>
          <a:prstGeom prst="roundRect">
            <a:avLst>
              <a:gd name="adj" fmla="val 16667"/>
            </a:avLst>
          </a:prstGeom>
          <a:solidFill>
            <a:srgbClr val="D9D2E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PROCESSES</a:t>
            </a:r>
            <a:endParaRPr b="1"/>
          </a:p>
        </p:txBody>
      </p:sp>
      <p:sp>
        <p:nvSpPr>
          <p:cNvPr id="194" name="Google Shape;194;p25"/>
          <p:cNvSpPr txBox="1"/>
          <p:nvPr/>
        </p:nvSpPr>
        <p:spPr>
          <a:xfrm>
            <a:off x="1211375" y="3130700"/>
            <a:ext cx="1838700" cy="1262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t>Invest in your human capital. Involve your people in decision-making.</a:t>
            </a:r>
            <a:endParaRPr b="1"/>
          </a:p>
        </p:txBody>
      </p:sp>
      <p:sp>
        <p:nvSpPr>
          <p:cNvPr id="195" name="Google Shape;195;p25"/>
          <p:cNvSpPr txBox="1"/>
          <p:nvPr/>
        </p:nvSpPr>
        <p:spPr>
          <a:xfrm>
            <a:off x="3554250" y="3130700"/>
            <a:ext cx="1838700" cy="1477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t>Build on what your locality can produce. Support emerging industrial and business trends.</a:t>
            </a:r>
            <a:endParaRPr b="1"/>
          </a:p>
        </p:txBody>
      </p:sp>
      <p:sp>
        <p:nvSpPr>
          <p:cNvPr id="196" name="Google Shape;196;p25"/>
          <p:cNvSpPr txBox="1"/>
          <p:nvPr/>
        </p:nvSpPr>
        <p:spPr>
          <a:xfrm>
            <a:off x="5897125" y="3130700"/>
            <a:ext cx="1838700" cy="169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t>Institutionalize good governance practices. Strengthen key partnerships and forge new alliances.</a:t>
            </a:r>
            <a:endParaRPr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200"/>
        <p:cNvGrpSpPr/>
        <p:nvPr/>
      </p:nvGrpSpPr>
      <p:grpSpPr>
        <a:xfrm>
          <a:off x="0" y="0"/>
          <a:ext cx="0" cy="0"/>
          <a:chOff x="0" y="0"/>
          <a:chExt cx="0" cy="0"/>
        </a:xfrm>
      </p:grpSpPr>
      <p:sp>
        <p:nvSpPr>
          <p:cNvPr id="201" name="Google Shape;201;p26"/>
          <p:cNvSpPr txBox="1"/>
          <p:nvPr/>
        </p:nvSpPr>
        <p:spPr>
          <a:xfrm>
            <a:off x="348600" y="174325"/>
            <a:ext cx="84468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300" b="1"/>
              <a:t>FINAL WORD</a:t>
            </a:r>
            <a:endParaRPr sz="2300" b="1"/>
          </a:p>
        </p:txBody>
      </p:sp>
      <p:grpSp>
        <p:nvGrpSpPr>
          <p:cNvPr id="202" name="Google Shape;202;p26"/>
          <p:cNvGrpSpPr/>
          <p:nvPr/>
        </p:nvGrpSpPr>
        <p:grpSpPr>
          <a:xfrm>
            <a:off x="1982663" y="1091110"/>
            <a:ext cx="5178657" cy="3697068"/>
            <a:chOff x="1177450" y="241631"/>
            <a:chExt cx="6173152" cy="3616776"/>
          </a:xfrm>
        </p:grpSpPr>
        <p:sp>
          <p:nvSpPr>
            <p:cNvPr id="203" name="Google Shape;203;p26"/>
            <p:cNvSpPr/>
            <p:nvPr/>
          </p:nvSpPr>
          <p:spPr>
            <a:xfrm>
              <a:off x="1682275" y="241631"/>
              <a:ext cx="5161606" cy="3454973"/>
            </a:xfrm>
            <a:custGeom>
              <a:avLst/>
              <a:gdLst/>
              <a:ahLst/>
              <a:cxnLst/>
              <a:rect l="l" t="t" r="r" b="b"/>
              <a:pathLst>
                <a:path w="5161606" h="3454973" extrusionOk="0">
                  <a:moveTo>
                    <a:pt x="4992053" y="0"/>
                  </a:moveTo>
                  <a:lnTo>
                    <a:pt x="170498" y="0"/>
                  </a:lnTo>
                  <a:cubicBezTo>
                    <a:pt x="76200" y="0"/>
                    <a:pt x="0" y="76143"/>
                    <a:pt x="0" y="170369"/>
                  </a:cubicBezTo>
                  <a:lnTo>
                    <a:pt x="0" y="3396915"/>
                  </a:lnTo>
                  <a:cubicBezTo>
                    <a:pt x="0" y="3429275"/>
                    <a:pt x="26670" y="3454973"/>
                    <a:pt x="58102" y="3454973"/>
                  </a:cubicBezTo>
                  <a:lnTo>
                    <a:pt x="5103495" y="3454973"/>
                  </a:lnTo>
                  <a:cubicBezTo>
                    <a:pt x="5135880" y="3454973"/>
                    <a:pt x="5161598" y="3428324"/>
                    <a:pt x="5161598" y="3396915"/>
                  </a:cubicBezTo>
                  <a:lnTo>
                    <a:pt x="5161598" y="170369"/>
                  </a:lnTo>
                  <a:cubicBezTo>
                    <a:pt x="5162550" y="76143"/>
                    <a:pt x="5086350" y="0"/>
                    <a:pt x="4992053" y="0"/>
                  </a:cubicBezTo>
                  <a:close/>
                  <a:moveTo>
                    <a:pt x="4981575" y="3245581"/>
                  </a:moveTo>
                  <a:lnTo>
                    <a:pt x="190500" y="3245581"/>
                  </a:lnTo>
                  <a:lnTo>
                    <a:pt x="190500" y="199874"/>
                  </a:lnTo>
                  <a:lnTo>
                    <a:pt x="4981575" y="199874"/>
                  </a:lnTo>
                  <a:lnTo>
                    <a:pt x="4981575" y="3245581"/>
                  </a:lnTo>
                  <a:close/>
                </a:path>
              </a:pathLst>
            </a:custGeom>
            <a:solidFill>
              <a:srgbClr val="003B55"/>
            </a:solidFill>
            <a:ln w="9525" cap="flat" cmpd="sng">
              <a:solidFill>
                <a:srgbClr val="0B87A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204" name="Google Shape;204;p26"/>
            <p:cNvSpPr/>
            <p:nvPr/>
          </p:nvSpPr>
          <p:spPr>
            <a:xfrm>
              <a:off x="1177450" y="3763229"/>
              <a:ext cx="6173152" cy="95178"/>
            </a:xfrm>
            <a:custGeom>
              <a:avLst/>
              <a:gdLst/>
              <a:ahLst/>
              <a:cxnLst/>
              <a:rect l="l" t="t" r="r" b="b"/>
              <a:pathLst>
                <a:path w="6173152" h="95178" extrusionOk="0">
                  <a:moveTo>
                    <a:pt x="0" y="0"/>
                  </a:moveTo>
                  <a:cubicBezTo>
                    <a:pt x="0" y="0"/>
                    <a:pt x="129540" y="95178"/>
                    <a:pt x="450533" y="95178"/>
                  </a:cubicBezTo>
                  <a:lnTo>
                    <a:pt x="5817870" y="95178"/>
                  </a:lnTo>
                  <a:cubicBezTo>
                    <a:pt x="5948363" y="95178"/>
                    <a:pt x="6173153" y="0"/>
                    <a:pt x="6173153" y="0"/>
                  </a:cubicBezTo>
                  <a:lnTo>
                    <a:pt x="0" y="0"/>
                  </a:lnTo>
                  <a:close/>
                </a:path>
              </a:pathLst>
            </a:custGeom>
            <a:solidFill>
              <a:srgbClr val="003B55"/>
            </a:solidFill>
            <a:ln w="9525" cap="flat" cmpd="sng">
              <a:solidFill>
                <a:srgbClr val="0B87A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205" name="Google Shape;205;p26"/>
            <p:cNvSpPr/>
            <p:nvPr/>
          </p:nvSpPr>
          <p:spPr>
            <a:xfrm>
              <a:off x="1177450" y="3687086"/>
              <a:ext cx="6172200" cy="76142"/>
            </a:xfrm>
            <a:custGeom>
              <a:avLst/>
              <a:gdLst/>
              <a:ahLst/>
              <a:cxnLst/>
              <a:rect l="l" t="t" r="r" b="b"/>
              <a:pathLst>
                <a:path w="6172200" h="76142" extrusionOk="0">
                  <a:moveTo>
                    <a:pt x="0" y="76143"/>
                  </a:moveTo>
                  <a:lnTo>
                    <a:pt x="6172200" y="76143"/>
                  </a:lnTo>
                  <a:lnTo>
                    <a:pt x="6172200" y="0"/>
                  </a:lnTo>
                  <a:lnTo>
                    <a:pt x="0" y="0"/>
                  </a:lnTo>
                  <a:close/>
                </a:path>
              </a:pathLst>
            </a:custGeom>
            <a:solidFill>
              <a:srgbClr val="003B55"/>
            </a:solidFill>
            <a:ln w="9525" cap="flat" cmpd="sng">
              <a:solidFill>
                <a:srgbClr val="0B87A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206" name="Google Shape;206;p26"/>
            <p:cNvSpPr/>
            <p:nvPr/>
          </p:nvSpPr>
          <p:spPr>
            <a:xfrm>
              <a:off x="3806350" y="3687086"/>
              <a:ext cx="903922" cy="47589"/>
            </a:xfrm>
            <a:custGeom>
              <a:avLst/>
              <a:gdLst/>
              <a:ahLst/>
              <a:cxnLst/>
              <a:rect l="l" t="t" r="r" b="b"/>
              <a:pathLst>
                <a:path w="903922" h="47589" extrusionOk="0">
                  <a:moveTo>
                    <a:pt x="0" y="0"/>
                  </a:moveTo>
                  <a:cubicBezTo>
                    <a:pt x="0" y="0"/>
                    <a:pt x="26670" y="47589"/>
                    <a:pt x="53340" y="47589"/>
                  </a:cubicBezTo>
                  <a:lnTo>
                    <a:pt x="850582" y="47589"/>
                  </a:lnTo>
                  <a:cubicBezTo>
                    <a:pt x="877253" y="47589"/>
                    <a:pt x="903922" y="0"/>
                    <a:pt x="903922" y="0"/>
                  </a:cubicBezTo>
                  <a:lnTo>
                    <a:pt x="0" y="0"/>
                  </a:lnTo>
                  <a:close/>
                </a:path>
              </a:pathLst>
            </a:custGeom>
            <a:solidFill>
              <a:srgbClr val="0B87A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207" name="Google Shape;207;p26"/>
          <p:cNvSpPr txBox="1"/>
          <p:nvPr/>
        </p:nvSpPr>
        <p:spPr>
          <a:xfrm>
            <a:off x="2632200" y="1320775"/>
            <a:ext cx="3879600" cy="31092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1800" i="1">
                <a:solidFill>
                  <a:srgbClr val="003B55"/>
                </a:solidFill>
                <a:latin typeface="PT Sans Narrow"/>
                <a:ea typeface="PT Sans Narrow"/>
                <a:cs typeface="PT Sans Narrow"/>
                <a:sym typeface="PT Sans Narrow"/>
              </a:rPr>
              <a:t>“Being a public servant can be overwhelming. Multi-dimensional issues beset local communities, and urgent needs warrant attention and action simultaneously. Days will be filled with situations that will require you to adapt and will test your resolve. Stay focused and be steadfast with the priorities you have for your community.”</a:t>
            </a:r>
            <a:endParaRPr sz="1200">
              <a:latin typeface="PT Sans Narrow"/>
              <a:ea typeface="PT Sans Narrow"/>
              <a:cs typeface="PT Sans Narrow"/>
              <a:sym typeface="PT Sans Narrow"/>
            </a:endParaRPr>
          </a:p>
          <a:p>
            <a:pPr marL="0" lvl="0" indent="0" algn="l" rtl="0">
              <a:spcBef>
                <a:spcPts val="600"/>
              </a:spcBef>
              <a:spcAft>
                <a:spcPts val="0"/>
              </a:spcAft>
              <a:buNone/>
            </a:pPr>
            <a:endParaRPr sz="1800" i="1">
              <a:solidFill>
                <a:srgbClr val="003B55"/>
              </a:solidFill>
              <a:latin typeface="PT Sans Narrow"/>
              <a:ea typeface="PT Sans Narrow"/>
              <a:cs typeface="PT Sans Narrow"/>
              <a:sym typeface="PT Sans Narrow"/>
            </a:endParaRPr>
          </a:p>
          <a:p>
            <a:pPr marL="0" lvl="0" indent="0" algn="l" rtl="0">
              <a:spcBef>
                <a:spcPts val="600"/>
              </a:spcBef>
              <a:spcAft>
                <a:spcPts val="0"/>
              </a:spcAft>
              <a:buNone/>
            </a:pPr>
            <a:r>
              <a:rPr lang="en" sz="1800" b="1">
                <a:solidFill>
                  <a:srgbClr val="003B55"/>
                </a:solidFill>
                <a:latin typeface="PT Sans Narrow"/>
                <a:ea typeface="PT Sans Narrow"/>
                <a:cs typeface="PT Sans Narrow"/>
                <a:sym typeface="PT Sans Narrow"/>
              </a:rPr>
              <a:t>DILG Secretary Eduardo M. Ano</a:t>
            </a:r>
            <a:endParaRPr sz="1800" b="1">
              <a:solidFill>
                <a:srgbClr val="003B55"/>
              </a:solidFill>
              <a:latin typeface="PT Sans Narrow"/>
              <a:ea typeface="PT Sans Narrow"/>
              <a:cs typeface="PT Sans Narrow"/>
              <a:sym typeface="PT Sans Narrow"/>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9DAF8"/>
        </a:solidFill>
        <a:effectLst/>
      </p:bgPr>
    </p:bg>
    <p:spTree>
      <p:nvGrpSpPr>
        <p:cNvPr id="1" name="Shape 211"/>
        <p:cNvGrpSpPr/>
        <p:nvPr/>
      </p:nvGrpSpPr>
      <p:grpSpPr>
        <a:xfrm>
          <a:off x="0" y="0"/>
          <a:ext cx="0" cy="0"/>
          <a:chOff x="0" y="0"/>
          <a:chExt cx="0" cy="0"/>
        </a:xfrm>
      </p:grpSpPr>
      <p:sp>
        <p:nvSpPr>
          <p:cNvPr id="212" name="Google Shape;212;p27"/>
          <p:cNvSpPr txBox="1">
            <a:spLocks noGrp="1"/>
          </p:cNvSpPr>
          <p:nvPr>
            <p:ph type="ctrTitle"/>
          </p:nvPr>
        </p:nvSpPr>
        <p:spPr>
          <a:xfrm>
            <a:off x="311708" y="1545450"/>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endParaRPr sz="4800" b="1"/>
          </a:p>
          <a:p>
            <a:pPr marL="0" lvl="0" indent="0" algn="ctr" rtl="0">
              <a:spcBef>
                <a:spcPts val="0"/>
              </a:spcBef>
              <a:spcAft>
                <a:spcPts val="0"/>
              </a:spcAft>
              <a:buNone/>
            </a:pPr>
            <a:r>
              <a:rPr lang="en" sz="4800" b="1"/>
              <a:t>End of presentation.</a:t>
            </a:r>
            <a:endParaRPr sz="4800" b="1"/>
          </a:p>
          <a:p>
            <a:pPr marL="0" lvl="0" indent="0" algn="ctr" rtl="0">
              <a:spcBef>
                <a:spcPts val="0"/>
              </a:spcBef>
              <a:spcAft>
                <a:spcPts val="0"/>
              </a:spcAft>
              <a:buNone/>
            </a:pPr>
            <a:r>
              <a:rPr lang="en" sz="4800" b="1"/>
              <a:t>Thank you!</a:t>
            </a:r>
            <a:endParaRPr sz="4800"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59"/>
        <p:cNvGrpSpPr/>
        <p:nvPr/>
      </p:nvGrpSpPr>
      <p:grpSpPr>
        <a:xfrm>
          <a:off x="0" y="0"/>
          <a:ext cx="0" cy="0"/>
          <a:chOff x="0" y="0"/>
          <a:chExt cx="0" cy="0"/>
        </a:xfrm>
      </p:grpSpPr>
      <p:sp>
        <p:nvSpPr>
          <p:cNvPr id="60" name="Google Shape;60;p14"/>
          <p:cNvSpPr txBox="1"/>
          <p:nvPr/>
        </p:nvSpPr>
        <p:spPr>
          <a:xfrm>
            <a:off x="348600" y="174325"/>
            <a:ext cx="84468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300" b="1" dirty="0"/>
              <a:t>NATIONAL BUDGET AND LGU SHARE</a:t>
            </a:r>
            <a:endParaRPr sz="2300" b="1" dirty="0"/>
          </a:p>
        </p:txBody>
      </p:sp>
      <p:sp>
        <p:nvSpPr>
          <p:cNvPr id="2" name="Rectangle 1">
            <a:extLst>
              <a:ext uri="{FF2B5EF4-FFF2-40B4-BE49-F238E27FC236}">
                <a16:creationId xmlns:a16="http://schemas.microsoft.com/office/drawing/2014/main" id="{0F86F044-7DAF-8E14-B638-6C4FBD54FB41}"/>
              </a:ext>
            </a:extLst>
          </p:cNvPr>
          <p:cNvSpPr>
            <a:spLocks noChangeArrowheads="1"/>
          </p:cNvSpPr>
          <p:nvPr/>
        </p:nvSpPr>
        <p:spPr bwMode="auto">
          <a:xfrm>
            <a:off x="532435" y="-6803113"/>
            <a:ext cx="5761534" cy="18805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r>
              <a:rPr kumimoji="0" lang="en-US" altLang="en-US" sz="38400" b="0" i="0" u="none" strike="noStrike" cap="none" normalizeH="0" baseline="0">
                <a:ln>
                  <a:noFill/>
                </a:ln>
                <a:solidFill>
                  <a:schemeClr val="tx1"/>
                </a:solidFill>
                <a:effectLst/>
                <a:latin typeface="Arial" panose="020B0604020202020204" pitchFamily="34" charset="0"/>
              </a:rPr>
              <a:t>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cs typeface="Arial" panose="020B0604020202020204" pitchFamily="34" charset="0"/>
              </a:rPr>
              <a:t>*Based on DBM Local Budget Memorandum No. 82, dated 14 June 2021 </a:t>
            </a:r>
            <a:endParaRPr kumimoji="0" lang="en-US" altLang="en-U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1026" name="Picture 2">
            <a:extLst>
              <a:ext uri="{FF2B5EF4-FFF2-40B4-BE49-F238E27FC236}">
                <a16:creationId xmlns:a16="http://schemas.microsoft.com/office/drawing/2014/main" id="{59DBCCFD-C107-0332-F695-4AF56CF54F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1049" y="1000832"/>
            <a:ext cx="7141901" cy="3841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8943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59"/>
        <p:cNvGrpSpPr/>
        <p:nvPr/>
      </p:nvGrpSpPr>
      <p:grpSpPr>
        <a:xfrm>
          <a:off x="0" y="0"/>
          <a:ext cx="0" cy="0"/>
          <a:chOff x="0" y="0"/>
          <a:chExt cx="0" cy="0"/>
        </a:xfrm>
      </p:grpSpPr>
      <p:sp>
        <p:nvSpPr>
          <p:cNvPr id="60" name="Google Shape;60;p14"/>
          <p:cNvSpPr txBox="1"/>
          <p:nvPr/>
        </p:nvSpPr>
        <p:spPr>
          <a:xfrm>
            <a:off x="348600" y="174325"/>
            <a:ext cx="84468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300" b="1"/>
              <a:t>THE FUNCTIONAL GOVERNMENT</a:t>
            </a:r>
            <a:endParaRPr sz="2300" b="1"/>
          </a:p>
        </p:txBody>
      </p:sp>
      <p:pic>
        <p:nvPicPr>
          <p:cNvPr id="61" name="Google Shape;61;p14"/>
          <p:cNvPicPr preferRelativeResize="0"/>
          <p:nvPr/>
        </p:nvPicPr>
        <p:blipFill>
          <a:blip r:embed="rId3">
            <a:alphaModFix/>
          </a:blip>
          <a:stretch>
            <a:fillRect/>
          </a:stretch>
        </p:blipFill>
        <p:spPr>
          <a:xfrm>
            <a:off x="1839798" y="965775"/>
            <a:ext cx="5464423" cy="1605975"/>
          </a:xfrm>
          <a:prstGeom prst="rect">
            <a:avLst/>
          </a:prstGeom>
          <a:noFill/>
          <a:ln>
            <a:noFill/>
          </a:ln>
        </p:spPr>
      </p:pic>
      <p:sp>
        <p:nvSpPr>
          <p:cNvPr id="62" name="Google Shape;62;p14"/>
          <p:cNvSpPr txBox="1"/>
          <p:nvPr/>
        </p:nvSpPr>
        <p:spPr>
          <a:xfrm>
            <a:off x="3223813" y="2814425"/>
            <a:ext cx="26964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t>Reimagining the LGU’s role</a:t>
            </a:r>
            <a:endParaRPr b="1"/>
          </a:p>
        </p:txBody>
      </p:sp>
      <p:sp>
        <p:nvSpPr>
          <p:cNvPr id="63" name="Google Shape;63;p14"/>
          <p:cNvSpPr txBox="1"/>
          <p:nvPr/>
        </p:nvSpPr>
        <p:spPr>
          <a:xfrm>
            <a:off x="272450" y="3457300"/>
            <a:ext cx="3933900" cy="12621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Char char="●"/>
            </a:pPr>
            <a:r>
              <a:rPr lang="en"/>
              <a:t>Assisting the national government</a:t>
            </a:r>
            <a:endParaRPr/>
          </a:p>
          <a:p>
            <a:pPr marL="457200" lvl="0" indent="0" algn="l" rtl="0">
              <a:spcBef>
                <a:spcPts val="0"/>
              </a:spcBef>
              <a:spcAft>
                <a:spcPts val="0"/>
              </a:spcAft>
              <a:buNone/>
            </a:pPr>
            <a:endParaRPr/>
          </a:p>
          <a:p>
            <a:pPr marL="457200" lvl="0" indent="-317500" algn="l" rtl="0">
              <a:spcBef>
                <a:spcPts val="0"/>
              </a:spcBef>
              <a:spcAft>
                <a:spcPts val="0"/>
              </a:spcAft>
              <a:buSzPts val="1400"/>
              <a:buChar char="●"/>
            </a:pPr>
            <a:r>
              <a:rPr lang="en"/>
              <a:t>Implementing national laws &amp; regulations</a:t>
            </a:r>
            <a:endParaRPr/>
          </a:p>
          <a:p>
            <a:pPr marL="457200" lvl="0" indent="0" algn="l" rtl="0">
              <a:spcBef>
                <a:spcPts val="0"/>
              </a:spcBef>
              <a:spcAft>
                <a:spcPts val="0"/>
              </a:spcAft>
              <a:buNone/>
            </a:pPr>
            <a:endParaRPr/>
          </a:p>
          <a:p>
            <a:pPr marL="457200" lvl="0" indent="-317500" algn="l" rtl="0">
              <a:spcBef>
                <a:spcPts val="0"/>
              </a:spcBef>
              <a:spcAft>
                <a:spcPts val="0"/>
              </a:spcAft>
              <a:buSzPts val="1400"/>
              <a:buChar char="●"/>
            </a:pPr>
            <a:r>
              <a:rPr lang="en"/>
              <a:t>Ambivalence &amp; competition among LGUs</a:t>
            </a:r>
            <a:endParaRPr/>
          </a:p>
        </p:txBody>
      </p:sp>
      <p:cxnSp>
        <p:nvCxnSpPr>
          <p:cNvPr id="64" name="Google Shape;64;p14"/>
          <p:cNvCxnSpPr/>
          <p:nvPr/>
        </p:nvCxnSpPr>
        <p:spPr>
          <a:xfrm>
            <a:off x="4348650" y="3683500"/>
            <a:ext cx="446700" cy="0"/>
          </a:xfrm>
          <a:prstGeom prst="straightConnector1">
            <a:avLst/>
          </a:prstGeom>
          <a:noFill/>
          <a:ln w="9525" cap="flat" cmpd="sng">
            <a:solidFill>
              <a:schemeClr val="dk1"/>
            </a:solidFill>
            <a:prstDash val="solid"/>
            <a:round/>
            <a:headEnd type="none" w="med" len="med"/>
            <a:tailEnd type="triangle" w="med" len="med"/>
          </a:ln>
        </p:spPr>
      </p:cxnSp>
      <p:cxnSp>
        <p:nvCxnSpPr>
          <p:cNvPr id="65" name="Google Shape;65;p14"/>
          <p:cNvCxnSpPr/>
          <p:nvPr/>
        </p:nvCxnSpPr>
        <p:spPr>
          <a:xfrm>
            <a:off x="4348650" y="4088350"/>
            <a:ext cx="446700" cy="0"/>
          </a:xfrm>
          <a:prstGeom prst="straightConnector1">
            <a:avLst/>
          </a:prstGeom>
          <a:noFill/>
          <a:ln w="9525" cap="flat" cmpd="sng">
            <a:solidFill>
              <a:schemeClr val="dk1"/>
            </a:solidFill>
            <a:prstDash val="solid"/>
            <a:round/>
            <a:headEnd type="none" w="med" len="med"/>
            <a:tailEnd type="triangle" w="med" len="med"/>
          </a:ln>
        </p:spPr>
      </p:cxnSp>
      <p:cxnSp>
        <p:nvCxnSpPr>
          <p:cNvPr id="66" name="Google Shape;66;p14"/>
          <p:cNvCxnSpPr/>
          <p:nvPr/>
        </p:nvCxnSpPr>
        <p:spPr>
          <a:xfrm>
            <a:off x="4348625" y="4511375"/>
            <a:ext cx="446700" cy="0"/>
          </a:xfrm>
          <a:prstGeom prst="straightConnector1">
            <a:avLst/>
          </a:prstGeom>
          <a:noFill/>
          <a:ln w="9525" cap="flat" cmpd="sng">
            <a:solidFill>
              <a:schemeClr val="dk1"/>
            </a:solidFill>
            <a:prstDash val="solid"/>
            <a:round/>
            <a:headEnd type="none" w="med" len="med"/>
            <a:tailEnd type="triangle" w="med" len="med"/>
          </a:ln>
        </p:spPr>
      </p:cxnSp>
      <p:sp>
        <p:nvSpPr>
          <p:cNvPr id="67" name="Google Shape;67;p14"/>
          <p:cNvSpPr txBox="1"/>
          <p:nvPr/>
        </p:nvSpPr>
        <p:spPr>
          <a:xfrm>
            <a:off x="4990800" y="3457300"/>
            <a:ext cx="3933900" cy="12621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Char char="●"/>
            </a:pPr>
            <a:r>
              <a:rPr lang="en"/>
              <a:t>Taking the lead in service delivery</a:t>
            </a:r>
            <a:endParaRPr/>
          </a:p>
          <a:p>
            <a:pPr marL="457200" lvl="0" indent="0" algn="l" rtl="0">
              <a:spcBef>
                <a:spcPts val="0"/>
              </a:spcBef>
              <a:spcAft>
                <a:spcPts val="0"/>
              </a:spcAft>
              <a:buNone/>
            </a:pPr>
            <a:endParaRPr/>
          </a:p>
          <a:p>
            <a:pPr marL="457200" lvl="0" indent="-317500" algn="l" rtl="0">
              <a:spcBef>
                <a:spcPts val="0"/>
              </a:spcBef>
              <a:spcAft>
                <a:spcPts val="0"/>
              </a:spcAft>
              <a:buSzPts val="1400"/>
              <a:buChar char="●"/>
            </a:pPr>
            <a:r>
              <a:rPr lang="en"/>
              <a:t>LGU-driven policies and protocols</a:t>
            </a:r>
            <a:endParaRPr/>
          </a:p>
          <a:p>
            <a:pPr marL="457200" lvl="0" indent="0" algn="l" rtl="0">
              <a:spcBef>
                <a:spcPts val="0"/>
              </a:spcBef>
              <a:spcAft>
                <a:spcPts val="0"/>
              </a:spcAft>
              <a:buNone/>
            </a:pPr>
            <a:endParaRPr/>
          </a:p>
          <a:p>
            <a:pPr marL="457200" lvl="0" indent="-317500" algn="l" rtl="0">
              <a:spcBef>
                <a:spcPts val="0"/>
              </a:spcBef>
              <a:spcAft>
                <a:spcPts val="0"/>
              </a:spcAft>
              <a:buSzPts val="1400"/>
              <a:buChar char="●"/>
            </a:pPr>
            <a:r>
              <a:rPr lang="en"/>
              <a:t>“Big brother” mentality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71"/>
        <p:cNvGrpSpPr/>
        <p:nvPr/>
      </p:nvGrpSpPr>
      <p:grpSpPr>
        <a:xfrm>
          <a:off x="0" y="0"/>
          <a:ext cx="0" cy="0"/>
          <a:chOff x="0" y="0"/>
          <a:chExt cx="0" cy="0"/>
        </a:xfrm>
      </p:grpSpPr>
      <p:sp>
        <p:nvSpPr>
          <p:cNvPr id="72" name="Google Shape;72;p15"/>
          <p:cNvSpPr txBox="1"/>
          <p:nvPr/>
        </p:nvSpPr>
        <p:spPr>
          <a:xfrm>
            <a:off x="348600" y="174325"/>
            <a:ext cx="84468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300" b="1"/>
              <a:t>MAKING A DIFFERENCE</a:t>
            </a:r>
            <a:endParaRPr sz="2300" b="1"/>
          </a:p>
        </p:txBody>
      </p:sp>
      <p:sp>
        <p:nvSpPr>
          <p:cNvPr id="73" name="Google Shape;73;p15"/>
          <p:cNvSpPr txBox="1"/>
          <p:nvPr/>
        </p:nvSpPr>
        <p:spPr>
          <a:xfrm>
            <a:off x="5255300" y="1122675"/>
            <a:ext cx="3305100" cy="34479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
              <a:t>Whether it is himself or his acts of talent, P.T. Barnum shows the possibilities of becoming whoever you want to be. As human beings, we are meant to look out for one another and work together, not always alone. </a:t>
            </a:r>
            <a:endParaRPr/>
          </a:p>
          <a:p>
            <a:pPr marL="0" lvl="0" indent="0" algn="ctr" rtl="0">
              <a:spcBef>
                <a:spcPts val="0"/>
              </a:spcBef>
              <a:spcAft>
                <a:spcPts val="0"/>
              </a:spcAft>
              <a:buNone/>
            </a:pPr>
            <a:endParaRPr b="1" u="sng"/>
          </a:p>
          <a:p>
            <a:pPr marL="0" lvl="0" indent="0" algn="ctr" rtl="0">
              <a:spcBef>
                <a:spcPts val="0"/>
              </a:spcBef>
              <a:spcAft>
                <a:spcPts val="0"/>
              </a:spcAft>
              <a:buNone/>
            </a:pPr>
            <a:endParaRPr b="1" u="sng"/>
          </a:p>
          <a:p>
            <a:pPr marL="0" lvl="0" indent="0" algn="ctr" rtl="0">
              <a:spcBef>
                <a:spcPts val="0"/>
              </a:spcBef>
              <a:spcAft>
                <a:spcPts val="0"/>
              </a:spcAft>
              <a:buNone/>
            </a:pPr>
            <a:r>
              <a:rPr lang="en" sz="2000" b="1"/>
              <a:t>“No one ever made a difference by being like everyone else.”</a:t>
            </a:r>
            <a:endParaRPr sz="2000" b="1"/>
          </a:p>
          <a:p>
            <a:pPr marL="0" lvl="0" indent="0" algn="ctr" rtl="0">
              <a:spcBef>
                <a:spcPts val="0"/>
              </a:spcBef>
              <a:spcAft>
                <a:spcPts val="0"/>
              </a:spcAft>
              <a:buNone/>
            </a:pPr>
            <a:endParaRPr sz="2000" b="1"/>
          </a:p>
          <a:p>
            <a:pPr marL="457200" lvl="0" indent="-355600" algn="ctr" rtl="0">
              <a:spcBef>
                <a:spcPts val="0"/>
              </a:spcBef>
              <a:spcAft>
                <a:spcPts val="0"/>
              </a:spcAft>
              <a:buSzPts val="2000"/>
              <a:buChar char="-"/>
            </a:pPr>
            <a:r>
              <a:rPr lang="en" sz="2000" b="1"/>
              <a:t>P.T. Barnum</a:t>
            </a:r>
            <a:endParaRPr sz="2000" b="1"/>
          </a:p>
        </p:txBody>
      </p:sp>
      <p:pic>
        <p:nvPicPr>
          <p:cNvPr id="74" name="Google Shape;74;p15"/>
          <p:cNvPicPr preferRelativeResize="0"/>
          <p:nvPr/>
        </p:nvPicPr>
        <p:blipFill>
          <a:blip r:embed="rId3">
            <a:alphaModFix amt="63000"/>
          </a:blip>
          <a:stretch>
            <a:fillRect/>
          </a:stretch>
        </p:blipFill>
        <p:spPr>
          <a:xfrm>
            <a:off x="683327" y="931625"/>
            <a:ext cx="3066225" cy="3830025"/>
          </a:xfrm>
          <a:prstGeom prst="rect">
            <a:avLst/>
          </a:prstGeom>
          <a:noFill/>
          <a:ln>
            <a:noFill/>
          </a:ln>
          <a:effectLst>
            <a:outerShdw blurRad="57150" dist="19050" dir="5400000" algn="bl" rotWithShape="0">
              <a:srgbClr val="000000"/>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78"/>
        <p:cNvGrpSpPr/>
        <p:nvPr/>
      </p:nvGrpSpPr>
      <p:grpSpPr>
        <a:xfrm>
          <a:off x="0" y="0"/>
          <a:ext cx="0" cy="0"/>
          <a:chOff x="0" y="0"/>
          <a:chExt cx="0" cy="0"/>
        </a:xfrm>
      </p:grpSpPr>
      <p:sp>
        <p:nvSpPr>
          <p:cNvPr id="79" name="Google Shape;79;p16"/>
          <p:cNvSpPr txBox="1"/>
          <p:nvPr/>
        </p:nvSpPr>
        <p:spPr>
          <a:xfrm>
            <a:off x="348600" y="174325"/>
            <a:ext cx="84468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300" b="1"/>
              <a:t>BASIC OBLIGATIONS OF LGUs UNDER THE LG CODE</a:t>
            </a:r>
            <a:endParaRPr sz="2300" b="1"/>
          </a:p>
        </p:txBody>
      </p:sp>
      <p:sp>
        <p:nvSpPr>
          <p:cNvPr id="80" name="Google Shape;80;p16"/>
          <p:cNvSpPr/>
          <p:nvPr/>
        </p:nvSpPr>
        <p:spPr>
          <a:xfrm>
            <a:off x="383875" y="1211700"/>
            <a:ext cx="2424300" cy="1616400"/>
          </a:xfrm>
          <a:prstGeom prst="ellipse">
            <a:avLst/>
          </a:prstGeom>
          <a:solidFill>
            <a:srgbClr val="F9CB9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b="1"/>
              <a:t>General supervision over LGU programs and projects</a:t>
            </a:r>
            <a:endParaRPr sz="1300" b="1"/>
          </a:p>
        </p:txBody>
      </p:sp>
      <p:sp>
        <p:nvSpPr>
          <p:cNvPr id="81" name="Google Shape;81;p16"/>
          <p:cNvSpPr/>
          <p:nvPr/>
        </p:nvSpPr>
        <p:spPr>
          <a:xfrm>
            <a:off x="1886750" y="2882400"/>
            <a:ext cx="2424300" cy="1616400"/>
          </a:xfrm>
          <a:prstGeom prst="ellipse">
            <a:avLst/>
          </a:prstGeom>
          <a:solidFill>
            <a:srgbClr val="D9D2E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b="1"/>
              <a:t>Enactment and enforcement of ordinances</a:t>
            </a:r>
            <a:endParaRPr sz="1300" b="1"/>
          </a:p>
        </p:txBody>
      </p:sp>
      <p:sp>
        <p:nvSpPr>
          <p:cNvPr id="82" name="Google Shape;82;p16"/>
          <p:cNvSpPr/>
          <p:nvPr/>
        </p:nvSpPr>
        <p:spPr>
          <a:xfrm>
            <a:off x="6251275" y="1211700"/>
            <a:ext cx="2424300" cy="1616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b="1"/>
              <a:t>Delivery of basic services and facilities to constituents</a:t>
            </a:r>
            <a:endParaRPr sz="1300" b="1"/>
          </a:p>
        </p:txBody>
      </p:sp>
      <p:sp>
        <p:nvSpPr>
          <p:cNvPr id="83" name="Google Shape;83;p16"/>
          <p:cNvSpPr/>
          <p:nvPr/>
        </p:nvSpPr>
        <p:spPr>
          <a:xfrm>
            <a:off x="4757975" y="2882400"/>
            <a:ext cx="2424300" cy="1616400"/>
          </a:xfrm>
          <a:prstGeom prst="ellipse">
            <a:avLst/>
          </a:prstGeom>
          <a:solidFill>
            <a:srgbClr val="E6B8A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b="1"/>
              <a:t>Generation of resources and sources of revenue</a:t>
            </a:r>
            <a:endParaRPr sz="1300" b="1"/>
          </a:p>
        </p:txBody>
      </p:sp>
      <p:sp>
        <p:nvSpPr>
          <p:cNvPr id="84" name="Google Shape;84;p16"/>
          <p:cNvSpPr txBox="1"/>
          <p:nvPr/>
        </p:nvSpPr>
        <p:spPr>
          <a:xfrm>
            <a:off x="2808175" y="1942950"/>
            <a:ext cx="12750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Section 455(b)(1)</a:t>
            </a:r>
            <a:endParaRPr/>
          </a:p>
        </p:txBody>
      </p:sp>
      <p:sp>
        <p:nvSpPr>
          <p:cNvPr id="85" name="Google Shape;85;p16"/>
          <p:cNvSpPr txBox="1"/>
          <p:nvPr/>
        </p:nvSpPr>
        <p:spPr>
          <a:xfrm>
            <a:off x="840600" y="4098600"/>
            <a:ext cx="12750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Section 455(b)(2)</a:t>
            </a:r>
            <a:endParaRPr/>
          </a:p>
        </p:txBody>
      </p:sp>
      <p:sp>
        <p:nvSpPr>
          <p:cNvPr id="86" name="Google Shape;86;p16"/>
          <p:cNvSpPr txBox="1"/>
          <p:nvPr/>
        </p:nvSpPr>
        <p:spPr>
          <a:xfrm>
            <a:off x="7095450" y="4098600"/>
            <a:ext cx="12750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Section 455(b)(3)</a:t>
            </a:r>
            <a:endParaRPr/>
          </a:p>
        </p:txBody>
      </p:sp>
      <p:sp>
        <p:nvSpPr>
          <p:cNvPr id="87" name="Google Shape;87;p16"/>
          <p:cNvSpPr txBox="1"/>
          <p:nvPr/>
        </p:nvSpPr>
        <p:spPr>
          <a:xfrm>
            <a:off x="4976275" y="1727550"/>
            <a:ext cx="12750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Sections 17 and 455(b)(4)</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91"/>
        <p:cNvGrpSpPr/>
        <p:nvPr/>
      </p:nvGrpSpPr>
      <p:grpSpPr>
        <a:xfrm>
          <a:off x="0" y="0"/>
          <a:ext cx="0" cy="0"/>
          <a:chOff x="0" y="0"/>
          <a:chExt cx="0" cy="0"/>
        </a:xfrm>
      </p:grpSpPr>
      <p:sp>
        <p:nvSpPr>
          <p:cNvPr id="92" name="Google Shape;92;p17"/>
          <p:cNvSpPr txBox="1"/>
          <p:nvPr/>
        </p:nvSpPr>
        <p:spPr>
          <a:xfrm>
            <a:off x="348600" y="174325"/>
            <a:ext cx="84468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300" b="1"/>
              <a:t>INTER-LGU FUNCTIONS AND RELATIONS</a:t>
            </a:r>
            <a:endParaRPr sz="2300" b="1"/>
          </a:p>
        </p:txBody>
      </p:sp>
      <p:sp>
        <p:nvSpPr>
          <p:cNvPr id="93" name="Google Shape;93;p17"/>
          <p:cNvSpPr/>
          <p:nvPr/>
        </p:nvSpPr>
        <p:spPr>
          <a:xfrm>
            <a:off x="414075" y="1133325"/>
            <a:ext cx="3737700" cy="34545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7"/>
          <p:cNvSpPr/>
          <p:nvPr/>
        </p:nvSpPr>
        <p:spPr>
          <a:xfrm>
            <a:off x="682725" y="1875475"/>
            <a:ext cx="3087600" cy="2853900"/>
          </a:xfrm>
          <a:prstGeom prst="ellipse">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7"/>
          <p:cNvSpPr/>
          <p:nvPr/>
        </p:nvSpPr>
        <p:spPr>
          <a:xfrm>
            <a:off x="1167525" y="2771575"/>
            <a:ext cx="2118000" cy="1957800"/>
          </a:xfrm>
          <a:prstGeom prst="ellipse">
            <a:avLst/>
          </a:prstGeom>
          <a:solidFill>
            <a:srgbClr val="F4CC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7"/>
          <p:cNvSpPr txBox="1"/>
          <p:nvPr/>
        </p:nvSpPr>
        <p:spPr>
          <a:xfrm>
            <a:off x="1580025" y="1340350"/>
            <a:ext cx="14058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t>PROVINCE</a:t>
            </a:r>
            <a:endParaRPr b="1"/>
          </a:p>
        </p:txBody>
      </p:sp>
      <p:sp>
        <p:nvSpPr>
          <p:cNvPr id="97" name="Google Shape;97;p17"/>
          <p:cNvSpPr txBox="1"/>
          <p:nvPr/>
        </p:nvSpPr>
        <p:spPr>
          <a:xfrm>
            <a:off x="1523625" y="2099150"/>
            <a:ext cx="15057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t>CITY / MUNICIPALITY</a:t>
            </a:r>
            <a:endParaRPr b="1"/>
          </a:p>
        </p:txBody>
      </p:sp>
      <p:sp>
        <p:nvSpPr>
          <p:cNvPr id="98" name="Google Shape;98;p17"/>
          <p:cNvSpPr txBox="1"/>
          <p:nvPr/>
        </p:nvSpPr>
        <p:spPr>
          <a:xfrm>
            <a:off x="1473675" y="3550375"/>
            <a:ext cx="15057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t>BARANGAY</a:t>
            </a:r>
            <a:endParaRPr b="1"/>
          </a:p>
        </p:txBody>
      </p:sp>
      <p:cxnSp>
        <p:nvCxnSpPr>
          <p:cNvPr id="99" name="Google Shape;99;p17"/>
          <p:cNvCxnSpPr/>
          <p:nvPr/>
        </p:nvCxnSpPr>
        <p:spPr>
          <a:xfrm>
            <a:off x="4391600" y="1547400"/>
            <a:ext cx="741000" cy="0"/>
          </a:xfrm>
          <a:prstGeom prst="straightConnector1">
            <a:avLst/>
          </a:prstGeom>
          <a:noFill/>
          <a:ln w="9525" cap="flat" cmpd="sng">
            <a:solidFill>
              <a:schemeClr val="dk2"/>
            </a:solidFill>
            <a:prstDash val="solid"/>
            <a:round/>
            <a:headEnd type="none" w="med" len="med"/>
            <a:tailEnd type="triangle" w="med" len="med"/>
          </a:ln>
        </p:spPr>
      </p:cxnSp>
      <p:cxnSp>
        <p:nvCxnSpPr>
          <p:cNvPr id="100" name="Google Shape;100;p17"/>
          <p:cNvCxnSpPr/>
          <p:nvPr/>
        </p:nvCxnSpPr>
        <p:spPr>
          <a:xfrm>
            <a:off x="4391600" y="2506200"/>
            <a:ext cx="741000" cy="0"/>
          </a:xfrm>
          <a:prstGeom prst="straightConnector1">
            <a:avLst/>
          </a:prstGeom>
          <a:noFill/>
          <a:ln w="9525" cap="flat" cmpd="sng">
            <a:solidFill>
              <a:schemeClr val="dk2"/>
            </a:solidFill>
            <a:prstDash val="solid"/>
            <a:round/>
            <a:headEnd type="none" w="med" len="med"/>
            <a:tailEnd type="triangle" w="med" len="med"/>
          </a:ln>
        </p:spPr>
      </p:cxnSp>
      <p:cxnSp>
        <p:nvCxnSpPr>
          <p:cNvPr id="101" name="Google Shape;101;p17"/>
          <p:cNvCxnSpPr/>
          <p:nvPr/>
        </p:nvCxnSpPr>
        <p:spPr>
          <a:xfrm>
            <a:off x="4391600" y="3890000"/>
            <a:ext cx="741000" cy="0"/>
          </a:xfrm>
          <a:prstGeom prst="straightConnector1">
            <a:avLst/>
          </a:prstGeom>
          <a:noFill/>
          <a:ln w="9525" cap="flat" cmpd="sng">
            <a:solidFill>
              <a:schemeClr val="dk2"/>
            </a:solidFill>
            <a:prstDash val="solid"/>
            <a:round/>
            <a:headEnd type="none" w="med" len="med"/>
            <a:tailEnd type="triangle" w="med" len="med"/>
          </a:ln>
        </p:spPr>
      </p:cxnSp>
      <p:sp>
        <p:nvSpPr>
          <p:cNvPr id="102" name="Google Shape;102;p17"/>
          <p:cNvSpPr txBox="1"/>
          <p:nvPr/>
        </p:nvSpPr>
        <p:spPr>
          <a:xfrm>
            <a:off x="5710150" y="3672375"/>
            <a:ext cx="2691600" cy="73863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PH" sz="1200"/>
              <a:t>Primary planning and implementing unit and a</a:t>
            </a:r>
            <a:r>
              <a:rPr lang="en" sz="1200"/>
              <a:t>cts as first responders to the needs of the community</a:t>
            </a:r>
            <a:endParaRPr sz="1200"/>
          </a:p>
        </p:txBody>
      </p:sp>
      <p:sp>
        <p:nvSpPr>
          <p:cNvPr id="103" name="Google Shape;103;p17"/>
          <p:cNvSpPr txBox="1"/>
          <p:nvPr/>
        </p:nvSpPr>
        <p:spPr>
          <a:xfrm>
            <a:off x="5710150" y="1131750"/>
            <a:ext cx="2691600" cy="1107965"/>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a:t>Empowers and supervises component cities and municipalities</a:t>
            </a:r>
            <a:r>
              <a:rPr lang="en-PH" sz="1200"/>
              <a:t> (dynamic mechanism for developmental processes and effective governance)</a:t>
            </a:r>
            <a:endParaRPr sz="1200"/>
          </a:p>
        </p:txBody>
      </p:sp>
      <p:sp>
        <p:nvSpPr>
          <p:cNvPr id="104" name="Google Shape;104;p17"/>
          <p:cNvSpPr txBox="1"/>
          <p:nvPr/>
        </p:nvSpPr>
        <p:spPr>
          <a:xfrm>
            <a:off x="5840750" y="2156100"/>
            <a:ext cx="2691600" cy="92329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a:t>Fulfills the primary responsibility of enforcing laws and ordinances, implementing local programs, and providing basic service delivery</a:t>
            </a:r>
            <a:endParaRPr sz="12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91"/>
        <p:cNvGrpSpPr/>
        <p:nvPr/>
      </p:nvGrpSpPr>
      <p:grpSpPr>
        <a:xfrm>
          <a:off x="0" y="0"/>
          <a:ext cx="0" cy="0"/>
          <a:chOff x="0" y="0"/>
          <a:chExt cx="0" cy="0"/>
        </a:xfrm>
      </p:grpSpPr>
      <p:sp>
        <p:nvSpPr>
          <p:cNvPr id="92" name="Google Shape;92;p17"/>
          <p:cNvSpPr txBox="1"/>
          <p:nvPr/>
        </p:nvSpPr>
        <p:spPr>
          <a:xfrm>
            <a:off x="348600" y="174325"/>
            <a:ext cx="8446800" cy="53857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300" b="1" dirty="0"/>
              <a:t>RA 11292: THE SGLG ACT</a:t>
            </a:r>
            <a:endParaRPr sz="2300" b="1" dirty="0"/>
          </a:p>
        </p:txBody>
      </p:sp>
      <p:sp>
        <p:nvSpPr>
          <p:cNvPr id="2" name="TextBox 1">
            <a:extLst>
              <a:ext uri="{FF2B5EF4-FFF2-40B4-BE49-F238E27FC236}">
                <a16:creationId xmlns:a16="http://schemas.microsoft.com/office/drawing/2014/main" id="{DD312B9A-D710-16A6-0F68-34A6CA835964}"/>
              </a:ext>
            </a:extLst>
          </p:cNvPr>
          <p:cNvSpPr txBox="1"/>
          <p:nvPr/>
        </p:nvSpPr>
        <p:spPr>
          <a:xfrm>
            <a:off x="348600" y="1694587"/>
            <a:ext cx="3268858" cy="1754326"/>
          </a:xfrm>
          <a:prstGeom prst="rect">
            <a:avLst/>
          </a:prstGeom>
          <a:noFill/>
        </p:spPr>
        <p:txBody>
          <a:bodyPr wrap="square" rtlCol="0">
            <a:spAutoFit/>
          </a:bodyPr>
          <a:lstStyle/>
          <a:p>
            <a:r>
              <a:rPr lang="en-PH" sz="1800" dirty="0"/>
              <a:t>Republic Act 11292 institutionalizes the Seal of Good Local Governance and creates the SGLG Council.</a:t>
            </a:r>
          </a:p>
          <a:p>
            <a:endParaRPr lang="en-PH" sz="1800" dirty="0"/>
          </a:p>
          <a:p>
            <a:r>
              <a:rPr lang="en-PH" sz="1800" dirty="0"/>
              <a:t>[AVP]</a:t>
            </a:r>
          </a:p>
        </p:txBody>
      </p:sp>
    </p:spTree>
    <p:extLst>
      <p:ext uri="{BB962C8B-B14F-4D97-AF65-F5344CB8AC3E}">
        <p14:creationId xmlns:p14="http://schemas.microsoft.com/office/powerpoint/2010/main" val="3532794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91"/>
        <p:cNvGrpSpPr/>
        <p:nvPr/>
      </p:nvGrpSpPr>
      <p:grpSpPr>
        <a:xfrm>
          <a:off x="0" y="0"/>
          <a:ext cx="0" cy="0"/>
          <a:chOff x="0" y="0"/>
          <a:chExt cx="0" cy="0"/>
        </a:xfrm>
      </p:grpSpPr>
      <p:sp>
        <p:nvSpPr>
          <p:cNvPr id="92" name="Google Shape;92;p17"/>
          <p:cNvSpPr txBox="1"/>
          <p:nvPr/>
        </p:nvSpPr>
        <p:spPr>
          <a:xfrm>
            <a:off x="348600" y="174325"/>
            <a:ext cx="8446800" cy="892522"/>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300" b="1" dirty="0"/>
              <a:t>SGLG CRITERION: GOOD FISCAL OR FINANCIAL ADMINISTRATION</a:t>
            </a:r>
            <a:endParaRPr sz="2300" b="1" dirty="0"/>
          </a:p>
        </p:txBody>
      </p:sp>
      <p:sp>
        <p:nvSpPr>
          <p:cNvPr id="102" name="Google Shape;102;p17"/>
          <p:cNvSpPr txBox="1"/>
          <p:nvPr/>
        </p:nvSpPr>
        <p:spPr>
          <a:xfrm>
            <a:off x="4998720" y="1188027"/>
            <a:ext cx="3403030" cy="369302"/>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PH" sz="1200" dirty="0"/>
              <a:t>The covered indicators are as follows:</a:t>
            </a:r>
            <a:endParaRPr sz="1200" dirty="0"/>
          </a:p>
        </p:txBody>
      </p:sp>
      <p:sp>
        <p:nvSpPr>
          <p:cNvPr id="2" name="TextBox 1">
            <a:extLst>
              <a:ext uri="{FF2B5EF4-FFF2-40B4-BE49-F238E27FC236}">
                <a16:creationId xmlns:a16="http://schemas.microsoft.com/office/drawing/2014/main" id="{DD312B9A-D710-16A6-0F68-34A6CA835964}"/>
              </a:ext>
            </a:extLst>
          </p:cNvPr>
          <p:cNvSpPr txBox="1"/>
          <p:nvPr/>
        </p:nvSpPr>
        <p:spPr>
          <a:xfrm>
            <a:off x="352166" y="1341120"/>
            <a:ext cx="3528456" cy="2893100"/>
          </a:xfrm>
          <a:prstGeom prst="rect">
            <a:avLst/>
          </a:prstGeom>
          <a:noFill/>
        </p:spPr>
        <p:txBody>
          <a:bodyPr wrap="square" rtlCol="0">
            <a:spAutoFit/>
          </a:bodyPr>
          <a:lstStyle/>
          <a:p>
            <a:r>
              <a:rPr lang="en-PH" dirty="0"/>
              <a:t>This criterion refers to the condition where an LGU demonstrates positive and stable economic performance, and maintains, preserves and mandatorily upholds the practices of:</a:t>
            </a:r>
          </a:p>
          <a:p>
            <a:endParaRPr lang="en-PH" dirty="0"/>
          </a:p>
          <a:p>
            <a:pPr marL="285750" indent="-285750">
              <a:buFontTx/>
              <a:buChar char="-"/>
            </a:pPr>
            <a:r>
              <a:rPr lang="en-PH" dirty="0"/>
              <a:t>Fiscal discipline</a:t>
            </a:r>
          </a:p>
          <a:p>
            <a:pPr marL="285750" indent="-285750">
              <a:buFontTx/>
              <a:buChar char="-"/>
            </a:pPr>
            <a:r>
              <a:rPr lang="en-PH" dirty="0"/>
              <a:t>Sustainability</a:t>
            </a:r>
          </a:p>
          <a:p>
            <a:pPr marL="285750" indent="-285750">
              <a:buFontTx/>
              <a:buChar char="-"/>
            </a:pPr>
            <a:r>
              <a:rPr lang="en-PH" dirty="0"/>
              <a:t>Accountability and transparency</a:t>
            </a:r>
          </a:p>
          <a:p>
            <a:pPr marL="285750" indent="-285750">
              <a:buFontTx/>
              <a:buChar char="-"/>
            </a:pPr>
            <a:endParaRPr lang="en-PH" dirty="0"/>
          </a:p>
          <a:p>
            <a:r>
              <a:rPr lang="en-PH" dirty="0"/>
              <a:t>By adhering to pertinent budgeting laws, rules, and best practices in public financial management</a:t>
            </a:r>
          </a:p>
        </p:txBody>
      </p:sp>
      <p:sp>
        <p:nvSpPr>
          <p:cNvPr id="3" name="Rectangle: Rounded Corners 2">
            <a:extLst>
              <a:ext uri="{FF2B5EF4-FFF2-40B4-BE49-F238E27FC236}">
                <a16:creationId xmlns:a16="http://schemas.microsoft.com/office/drawing/2014/main" id="{97410581-C44A-3E8B-8215-2DB4140D174E}"/>
              </a:ext>
            </a:extLst>
          </p:cNvPr>
          <p:cNvSpPr/>
          <p:nvPr/>
        </p:nvSpPr>
        <p:spPr>
          <a:xfrm>
            <a:off x="5212810" y="1746295"/>
            <a:ext cx="2974848" cy="865632"/>
          </a:xfrm>
          <a:prstGeom prst="roundRect">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dirty="0">
                <a:solidFill>
                  <a:schemeClr val="tx1"/>
                </a:solidFill>
              </a:rPr>
              <a:t>Issuance of an unqualified or qualified COA opinion in the immediately preceding year</a:t>
            </a:r>
          </a:p>
        </p:txBody>
      </p:sp>
      <p:sp>
        <p:nvSpPr>
          <p:cNvPr id="17" name="Rectangle: Rounded Corners 16">
            <a:extLst>
              <a:ext uri="{FF2B5EF4-FFF2-40B4-BE49-F238E27FC236}">
                <a16:creationId xmlns:a16="http://schemas.microsoft.com/office/drawing/2014/main" id="{E43BB7E8-BF13-B667-5CEF-32E21C38088D}"/>
              </a:ext>
            </a:extLst>
          </p:cNvPr>
          <p:cNvSpPr/>
          <p:nvPr/>
        </p:nvSpPr>
        <p:spPr>
          <a:xfrm>
            <a:off x="4774630" y="2800893"/>
            <a:ext cx="1925605" cy="865632"/>
          </a:xfrm>
          <a:prstGeom prst="roundRect">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dirty="0">
                <a:solidFill>
                  <a:schemeClr val="tx1"/>
                </a:solidFill>
              </a:rPr>
              <a:t>FDP compliance for local budget and bids</a:t>
            </a:r>
          </a:p>
        </p:txBody>
      </p:sp>
      <p:sp>
        <p:nvSpPr>
          <p:cNvPr id="18" name="Rectangle: Rounded Corners 17">
            <a:extLst>
              <a:ext uri="{FF2B5EF4-FFF2-40B4-BE49-F238E27FC236}">
                <a16:creationId xmlns:a16="http://schemas.microsoft.com/office/drawing/2014/main" id="{E0049214-07F2-EA34-51A0-CB17D14A38AC}"/>
              </a:ext>
            </a:extLst>
          </p:cNvPr>
          <p:cNvSpPr/>
          <p:nvPr/>
        </p:nvSpPr>
        <p:spPr>
          <a:xfrm>
            <a:off x="6866229" y="2800893"/>
            <a:ext cx="1925605" cy="865632"/>
          </a:xfrm>
          <a:prstGeom prst="roundRect">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dirty="0">
                <a:solidFill>
                  <a:schemeClr val="tx1"/>
                </a:solidFill>
              </a:rPr>
              <a:t>Local revenue collection growth</a:t>
            </a:r>
          </a:p>
        </p:txBody>
      </p:sp>
      <p:sp>
        <p:nvSpPr>
          <p:cNvPr id="19" name="Rectangle: Rounded Corners 18">
            <a:extLst>
              <a:ext uri="{FF2B5EF4-FFF2-40B4-BE49-F238E27FC236}">
                <a16:creationId xmlns:a16="http://schemas.microsoft.com/office/drawing/2014/main" id="{90641964-BE17-6463-5908-F3FD08EE1F1C}"/>
              </a:ext>
            </a:extLst>
          </p:cNvPr>
          <p:cNvSpPr/>
          <p:nvPr/>
        </p:nvSpPr>
        <p:spPr>
          <a:xfrm>
            <a:off x="5387247" y="3895668"/>
            <a:ext cx="2625975" cy="865632"/>
          </a:xfrm>
          <a:prstGeom prst="roundRect">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dirty="0">
                <a:solidFill>
                  <a:schemeClr val="tx1"/>
                </a:solidFill>
              </a:rPr>
              <a:t>Utilization of 20% component of the IRA for local development projects</a:t>
            </a:r>
          </a:p>
        </p:txBody>
      </p:sp>
    </p:spTree>
    <p:extLst>
      <p:ext uri="{BB962C8B-B14F-4D97-AF65-F5344CB8AC3E}">
        <p14:creationId xmlns:p14="http://schemas.microsoft.com/office/powerpoint/2010/main" val="180648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170"/>
        <p:cNvGrpSpPr/>
        <p:nvPr/>
      </p:nvGrpSpPr>
      <p:grpSpPr>
        <a:xfrm>
          <a:off x="0" y="0"/>
          <a:ext cx="0" cy="0"/>
          <a:chOff x="0" y="0"/>
          <a:chExt cx="0" cy="0"/>
        </a:xfrm>
      </p:grpSpPr>
      <p:sp>
        <p:nvSpPr>
          <p:cNvPr id="171" name="Google Shape;171;p24"/>
          <p:cNvSpPr/>
          <p:nvPr/>
        </p:nvSpPr>
        <p:spPr>
          <a:xfrm>
            <a:off x="348600" y="2341375"/>
            <a:ext cx="1900500" cy="895200"/>
          </a:xfrm>
          <a:prstGeom prst="ellipse">
            <a:avLst/>
          </a:prstGeom>
          <a:solidFill>
            <a:srgbClr val="D9D9D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Gender &amp; development</a:t>
            </a:r>
            <a:endParaRPr b="1"/>
          </a:p>
        </p:txBody>
      </p:sp>
      <p:sp>
        <p:nvSpPr>
          <p:cNvPr id="172" name="Google Shape;172;p24"/>
          <p:cNvSpPr/>
          <p:nvPr/>
        </p:nvSpPr>
        <p:spPr>
          <a:xfrm>
            <a:off x="910775" y="3604800"/>
            <a:ext cx="1245600" cy="1068000"/>
          </a:xfrm>
          <a:prstGeom prst="ellipse">
            <a:avLst/>
          </a:prstGeom>
          <a:solidFill>
            <a:srgbClr val="F4CC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Local politics</a:t>
            </a:r>
            <a:endParaRPr b="1"/>
          </a:p>
        </p:txBody>
      </p:sp>
      <p:sp>
        <p:nvSpPr>
          <p:cNvPr id="173" name="Google Shape;173;p24"/>
          <p:cNvSpPr txBox="1"/>
          <p:nvPr/>
        </p:nvSpPr>
        <p:spPr>
          <a:xfrm>
            <a:off x="348600" y="174325"/>
            <a:ext cx="84468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300" b="1" dirty="0"/>
              <a:t>THE BIG PICTURE</a:t>
            </a:r>
            <a:endParaRPr sz="2300" b="1" dirty="0"/>
          </a:p>
        </p:txBody>
      </p:sp>
      <p:sp>
        <p:nvSpPr>
          <p:cNvPr id="174" name="Google Shape;174;p24"/>
          <p:cNvSpPr txBox="1"/>
          <p:nvPr/>
        </p:nvSpPr>
        <p:spPr>
          <a:xfrm>
            <a:off x="250200" y="711050"/>
            <a:ext cx="8446800" cy="1261854"/>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dirty="0"/>
              <a:t>Local governance today entails maneuvering through a hodgepodge of overlapping issues and concerns which affect your constituents.</a:t>
            </a:r>
            <a:endParaRPr dirty="0"/>
          </a:p>
          <a:p>
            <a:pPr marL="0" lvl="0" indent="0" algn="ctr" rtl="0">
              <a:spcBef>
                <a:spcPts val="0"/>
              </a:spcBef>
              <a:spcAft>
                <a:spcPts val="0"/>
              </a:spcAft>
              <a:buNone/>
            </a:pPr>
            <a:endParaRPr dirty="0"/>
          </a:p>
          <a:p>
            <a:pPr marL="0" lvl="0" indent="0" algn="ctr" rtl="0">
              <a:spcBef>
                <a:spcPts val="0"/>
              </a:spcBef>
              <a:spcAft>
                <a:spcPts val="0"/>
              </a:spcAft>
              <a:buNone/>
            </a:pPr>
            <a:r>
              <a:rPr lang="en" b="1" u="sng" dirty="0"/>
              <a:t>As to financial administration, this refers not just to complying with the indicators, but having a sound fiscal policy responsive to the needs of your LG’s constituents.</a:t>
            </a:r>
            <a:endParaRPr b="1" u="sng" dirty="0"/>
          </a:p>
        </p:txBody>
      </p:sp>
      <p:sp>
        <p:nvSpPr>
          <p:cNvPr id="175" name="Google Shape;175;p24"/>
          <p:cNvSpPr/>
          <p:nvPr/>
        </p:nvSpPr>
        <p:spPr>
          <a:xfrm>
            <a:off x="3360513" y="2999200"/>
            <a:ext cx="2139000" cy="1917900"/>
          </a:xfrm>
          <a:prstGeom prst="ellipse">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Socioeconomic challenges and local development</a:t>
            </a:r>
            <a:endParaRPr b="1"/>
          </a:p>
        </p:txBody>
      </p:sp>
      <p:sp>
        <p:nvSpPr>
          <p:cNvPr id="176" name="Google Shape;176;p24"/>
          <p:cNvSpPr/>
          <p:nvPr/>
        </p:nvSpPr>
        <p:spPr>
          <a:xfrm>
            <a:off x="1837225" y="2604525"/>
            <a:ext cx="1622700" cy="1438800"/>
          </a:xfrm>
          <a:prstGeom prst="ellipse">
            <a:avLst/>
          </a:prstGeom>
          <a:solidFill>
            <a:srgbClr val="D9D2E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b="1"/>
              <a:t>Mandanas ruling &amp; devolution</a:t>
            </a:r>
            <a:endParaRPr sz="1300" b="1"/>
          </a:p>
        </p:txBody>
      </p:sp>
      <p:sp>
        <p:nvSpPr>
          <p:cNvPr id="177" name="Google Shape;177;p24"/>
          <p:cNvSpPr/>
          <p:nvPr/>
        </p:nvSpPr>
        <p:spPr>
          <a:xfrm>
            <a:off x="2012550" y="3783700"/>
            <a:ext cx="1790400" cy="1133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b="1"/>
              <a:t>Environment &amp;</a:t>
            </a:r>
            <a:endParaRPr sz="1300" b="1"/>
          </a:p>
          <a:p>
            <a:pPr marL="0" lvl="0" indent="0" algn="ctr" rtl="0">
              <a:spcBef>
                <a:spcPts val="0"/>
              </a:spcBef>
              <a:spcAft>
                <a:spcPts val="0"/>
              </a:spcAft>
              <a:buNone/>
            </a:pPr>
            <a:r>
              <a:rPr lang="en" sz="1300" b="1"/>
              <a:t>climate change</a:t>
            </a:r>
            <a:endParaRPr sz="1300" b="1"/>
          </a:p>
        </p:txBody>
      </p:sp>
      <p:sp>
        <p:nvSpPr>
          <p:cNvPr id="178" name="Google Shape;178;p24"/>
          <p:cNvSpPr/>
          <p:nvPr/>
        </p:nvSpPr>
        <p:spPr>
          <a:xfrm>
            <a:off x="6570300" y="2571750"/>
            <a:ext cx="1245600" cy="1231500"/>
          </a:xfrm>
          <a:prstGeom prst="ellipse">
            <a:avLst/>
          </a:prstGeom>
          <a:solidFill>
            <a:srgbClr val="F4CC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b="1"/>
              <a:t>Int’l conflicts</a:t>
            </a:r>
            <a:endParaRPr sz="1300" b="1"/>
          </a:p>
        </p:txBody>
      </p:sp>
      <p:sp>
        <p:nvSpPr>
          <p:cNvPr id="179" name="Google Shape;179;p24"/>
          <p:cNvSpPr/>
          <p:nvPr/>
        </p:nvSpPr>
        <p:spPr>
          <a:xfrm>
            <a:off x="6417900" y="3604800"/>
            <a:ext cx="1790400" cy="1352400"/>
          </a:xfrm>
          <a:prstGeom prst="ellipse">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Insurgency &amp; extremism</a:t>
            </a:r>
            <a:endParaRPr b="1"/>
          </a:p>
        </p:txBody>
      </p:sp>
      <p:sp>
        <p:nvSpPr>
          <p:cNvPr id="180" name="Google Shape;180;p24"/>
          <p:cNvSpPr/>
          <p:nvPr/>
        </p:nvSpPr>
        <p:spPr>
          <a:xfrm>
            <a:off x="3000400" y="2268225"/>
            <a:ext cx="1389000" cy="1068000"/>
          </a:xfrm>
          <a:prstGeom prst="ellipse">
            <a:avLst/>
          </a:prstGeom>
          <a:solidFill>
            <a:srgbClr val="EAD1D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Human rights</a:t>
            </a:r>
            <a:endParaRPr b="1"/>
          </a:p>
        </p:txBody>
      </p:sp>
      <p:sp>
        <p:nvSpPr>
          <p:cNvPr id="181" name="Google Shape;181;p24"/>
          <p:cNvSpPr/>
          <p:nvPr/>
        </p:nvSpPr>
        <p:spPr>
          <a:xfrm>
            <a:off x="5438225" y="2093100"/>
            <a:ext cx="1622700" cy="1262100"/>
          </a:xfrm>
          <a:prstGeom prst="ellipse">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Criminality &amp; drugs</a:t>
            </a:r>
            <a:endParaRPr b="1"/>
          </a:p>
        </p:txBody>
      </p:sp>
      <p:sp>
        <p:nvSpPr>
          <p:cNvPr id="182" name="Google Shape;182;p24"/>
          <p:cNvSpPr/>
          <p:nvPr/>
        </p:nvSpPr>
        <p:spPr>
          <a:xfrm>
            <a:off x="5369300" y="3157725"/>
            <a:ext cx="1423500" cy="1262100"/>
          </a:xfrm>
          <a:prstGeom prst="ellipse">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b="1"/>
              <a:t>COVID-19 &amp; health factors</a:t>
            </a:r>
            <a:endParaRPr sz="1300" b="1"/>
          </a:p>
        </p:txBody>
      </p:sp>
      <p:sp>
        <p:nvSpPr>
          <p:cNvPr id="183" name="Google Shape;183;p24"/>
          <p:cNvSpPr/>
          <p:nvPr/>
        </p:nvSpPr>
        <p:spPr>
          <a:xfrm>
            <a:off x="4251437" y="2439749"/>
            <a:ext cx="1538100" cy="10680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Welfare of various sectors</a:t>
            </a:r>
            <a:endParaRPr b="1"/>
          </a:p>
        </p:txBody>
      </p:sp>
      <p:sp>
        <p:nvSpPr>
          <p:cNvPr id="184" name="Google Shape;184;p24"/>
          <p:cNvSpPr/>
          <p:nvPr/>
        </p:nvSpPr>
        <p:spPr>
          <a:xfrm>
            <a:off x="4649900" y="4291800"/>
            <a:ext cx="2299200" cy="7191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Road &amp; transportation</a:t>
            </a:r>
            <a:endParaRPr b="1"/>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2591</Words>
  <Application>Microsoft Office PowerPoint</Application>
  <PresentationFormat>On-screen Show (16:9)</PresentationFormat>
  <Paragraphs>163</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Calibri</vt:lpstr>
      <vt:lpstr>Arial</vt:lpstr>
      <vt:lpstr>PT Sans Narrow</vt:lpstr>
      <vt:lpstr>Simple Light</vt:lpstr>
      <vt:lpstr>Incentivizing Good Governance and Financial Administration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End of presentation.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State of Local Governance Today</dc:title>
  <dc:creator>Iñaqui Mangahas</dc:creator>
  <cp:lastModifiedBy>455</cp:lastModifiedBy>
  <cp:revision>13</cp:revision>
  <cp:lastPrinted>2022-04-26T05:42:45Z</cp:lastPrinted>
  <dcterms:modified xsi:type="dcterms:W3CDTF">2022-05-26T01:51:58Z</dcterms:modified>
</cp:coreProperties>
</file>